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87" r:id="rId3"/>
    <p:sldMasterId id="2147483699" r:id="rId4"/>
    <p:sldMasterId id="2147483711" r:id="rId5"/>
    <p:sldMasterId id="2147483723" r:id="rId6"/>
    <p:sldMasterId id="2147483735" r:id="rId7"/>
  </p:sldMasterIdLst>
  <p:notesMasterIdLst>
    <p:notesMasterId r:id="rId46"/>
  </p:notesMasterIdLst>
  <p:handoutMasterIdLst>
    <p:handoutMasterId r:id="rId47"/>
  </p:handoutMasterIdLst>
  <p:sldIdLst>
    <p:sldId id="335" r:id="rId8"/>
    <p:sldId id="336" r:id="rId9"/>
    <p:sldId id="337" r:id="rId10"/>
    <p:sldId id="338" r:id="rId11"/>
    <p:sldId id="339" r:id="rId12"/>
    <p:sldId id="340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258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Cavanagh" initials="TC" lastIdx="2" clrIdx="0">
    <p:extLst>
      <p:ext uri="{19B8F6BF-5375-455C-9EA6-DF929625EA0E}">
        <p15:presenceInfo xmlns:p15="http://schemas.microsoft.com/office/powerpoint/2012/main" userId="S-1-5-21-270240525-1673100702-506702554-12444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/>
    <p:restoredTop sz="83602" autoAdjust="0"/>
  </p:normalViewPr>
  <p:slideViewPr>
    <p:cSldViewPr snapToGrid="0" snapToObjects="1">
      <p:cViewPr varScale="1">
        <p:scale>
          <a:sx n="85" d="100"/>
          <a:sy n="85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11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joel\Desktop\Bridge\joel\My%20Documents\DISTRIBUTED%20LEARNING\DL%20GROWTH%20CHARTS\TREND%20DATA%20%20MULTI-YEAR\MASTER%20ONLINE%20SCH%20GROWTH%20CHARTS\ONLINE%20LEARNING%20GROWTH%20CHARTS%201996-2002%2006-02\Online_SCH_Growth_1995-1996%20to%202016-2017%20REVISED%2001-31-17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joel\Desktop\Bridge\joel\My%20Documents\DISTRIBUTED%20LEARNING\DL%20GROWTH%20CHARTS\TREND%20DATA%20%20MULTI-YEAR\MASTER%20ONLINE%20SCH%20GROWTH%20CHARTS\ONLINE%20LEARNING%20GROWTH%20CHARTS%201996-2002%2006-02\Online_SCH_Growth_1995-1996%20to%202016-2017%20REVISED%2001-31-17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cdl.ucf.edu\HomeDirectory\cavanagh\Documents\Online%20Programs\Online%20Exclusi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cdl.ucf.edu\HomeDirectory\cavanagh\Documents\UCF%20Online\UCF%20Online%20Headcount%20Growth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F2F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Sheet1!$B$39:$B$53</c:f>
              <c:numCache>
                <c:formatCode>General</c:formatCode>
                <c:ptCount val="15"/>
                <c:pt idx="0">
                  <c:v>821649</c:v>
                </c:pt>
                <c:pt idx="1">
                  <c:v>860790</c:v>
                </c:pt>
                <c:pt idx="2">
                  <c:v>929762</c:v>
                </c:pt>
                <c:pt idx="3">
                  <c:v>960361</c:v>
                </c:pt>
                <c:pt idx="4">
                  <c:v>978178</c:v>
                </c:pt>
                <c:pt idx="5">
                  <c:v>962488</c:v>
                </c:pt>
                <c:pt idx="6">
                  <c:v>956861</c:v>
                </c:pt>
                <c:pt idx="7">
                  <c:v>993685</c:v>
                </c:pt>
                <c:pt idx="8">
                  <c:v>1004332</c:v>
                </c:pt>
                <c:pt idx="9">
                  <c:v>1022305</c:v>
                </c:pt>
                <c:pt idx="10">
                  <c:v>987301</c:v>
                </c:pt>
                <c:pt idx="11">
                  <c:v>956762</c:v>
                </c:pt>
                <c:pt idx="12">
                  <c:v>937282</c:v>
                </c:pt>
                <c:pt idx="13">
                  <c:v>937280</c:v>
                </c:pt>
                <c:pt idx="14">
                  <c:v>922306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CC-4FCF-B462-65222E368217}"/>
            </c:ext>
          </c:extLst>
        </c:ser>
        <c:ser>
          <c:idx val="4"/>
          <c:order val="1"/>
          <c:tx>
            <c:strRef>
              <c:f>Sheet1!$F$38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Sheet1!$F$39:$F$53</c:f>
              <c:numCache>
                <c:formatCode>General</c:formatCode>
                <c:ptCount val="15"/>
                <c:pt idx="0">
                  <c:v>68154</c:v>
                </c:pt>
                <c:pt idx="1">
                  <c:v>74731</c:v>
                </c:pt>
                <c:pt idx="2">
                  <c:v>17277</c:v>
                </c:pt>
                <c:pt idx="3">
                  <c:v>2382</c:v>
                </c:pt>
                <c:pt idx="4">
                  <c:v>702</c:v>
                </c:pt>
                <c:pt idx="5">
                  <c:v>3407</c:v>
                </c:pt>
                <c:pt idx="6">
                  <c:v>1198</c:v>
                </c:pt>
                <c:pt idx="7">
                  <c:v>3262</c:v>
                </c:pt>
                <c:pt idx="8">
                  <c:v>411</c:v>
                </c:pt>
                <c:pt idx="9">
                  <c:v>54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CC-4FCF-B462-65222E368217}"/>
            </c:ext>
          </c:extLst>
        </c:ser>
        <c:ser>
          <c:idx val="3"/>
          <c:order val="2"/>
          <c:tx>
            <c:strRef>
              <c:f>Sheet1!$E$38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1"/>
              </a:solidFill>
            </a:ln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Sheet1!$E$39:$E$53</c:f>
              <c:numCache>
                <c:formatCode>General</c:formatCode>
                <c:ptCount val="15"/>
                <c:pt idx="0">
                  <c:v>10464</c:v>
                </c:pt>
                <c:pt idx="1">
                  <c:v>12646</c:v>
                </c:pt>
                <c:pt idx="2">
                  <c:v>9994</c:v>
                </c:pt>
                <c:pt idx="3">
                  <c:v>20181</c:v>
                </c:pt>
                <c:pt idx="4">
                  <c:v>26745</c:v>
                </c:pt>
                <c:pt idx="5">
                  <c:v>64894</c:v>
                </c:pt>
                <c:pt idx="6">
                  <c:v>119964</c:v>
                </c:pt>
                <c:pt idx="7">
                  <c:v>116037</c:v>
                </c:pt>
                <c:pt idx="8">
                  <c:v>118459</c:v>
                </c:pt>
                <c:pt idx="9">
                  <c:v>124633</c:v>
                </c:pt>
                <c:pt idx="10">
                  <c:v>126390</c:v>
                </c:pt>
                <c:pt idx="11">
                  <c:v>125010</c:v>
                </c:pt>
                <c:pt idx="12">
                  <c:v>127853</c:v>
                </c:pt>
                <c:pt idx="13">
                  <c:v>134883</c:v>
                </c:pt>
                <c:pt idx="14">
                  <c:v>136631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CC-4FCF-B462-65222E368217}"/>
            </c:ext>
          </c:extLst>
        </c:ser>
        <c:ser>
          <c:idx val="2"/>
          <c:order val="3"/>
          <c:tx>
            <c:strRef>
              <c:f>Sheet1!$D$38</c:f>
              <c:strCache>
                <c:ptCount val="1"/>
                <c:pt idx="0">
                  <c:v>BLENDED (WEB)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Sheet1!$D$39:$D$53</c:f>
              <c:numCache>
                <c:formatCode>General</c:formatCode>
                <c:ptCount val="15"/>
                <c:pt idx="0">
                  <c:v>29826</c:v>
                </c:pt>
                <c:pt idx="1">
                  <c:v>40852</c:v>
                </c:pt>
                <c:pt idx="2">
                  <c:v>46015</c:v>
                </c:pt>
                <c:pt idx="3">
                  <c:v>49105</c:v>
                </c:pt>
                <c:pt idx="4">
                  <c:v>57359</c:v>
                </c:pt>
                <c:pt idx="5">
                  <c:v>78504</c:v>
                </c:pt>
                <c:pt idx="6">
                  <c:v>63833</c:v>
                </c:pt>
                <c:pt idx="7">
                  <c:v>69263</c:v>
                </c:pt>
                <c:pt idx="8">
                  <c:v>90135</c:v>
                </c:pt>
                <c:pt idx="9">
                  <c:v>94686</c:v>
                </c:pt>
                <c:pt idx="10">
                  <c:v>107091</c:v>
                </c:pt>
                <c:pt idx="11">
                  <c:v>112613</c:v>
                </c:pt>
                <c:pt idx="12">
                  <c:v>125298</c:v>
                </c:pt>
                <c:pt idx="13">
                  <c:v>140102</c:v>
                </c:pt>
                <c:pt idx="14">
                  <c:v>154169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CC-4FCF-B462-65222E368217}"/>
            </c:ext>
          </c:extLst>
        </c:ser>
        <c:ser>
          <c:idx val="1"/>
          <c:order val="4"/>
          <c:tx>
            <c:strRef>
              <c:f>Sheet1!$C$38</c:f>
              <c:strCache>
                <c:ptCount val="1"/>
                <c:pt idx="0">
                  <c:v>ONLINE (WEB)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Sheet1!$C$39:$C$53</c:f>
              <c:numCache>
                <c:formatCode>General</c:formatCode>
                <c:ptCount val="15"/>
                <c:pt idx="0">
                  <c:v>45834</c:v>
                </c:pt>
                <c:pt idx="1">
                  <c:v>64822</c:v>
                </c:pt>
                <c:pt idx="2">
                  <c:v>86201</c:v>
                </c:pt>
                <c:pt idx="3">
                  <c:v>112647</c:v>
                </c:pt>
                <c:pt idx="4">
                  <c:v>126166</c:v>
                </c:pt>
                <c:pt idx="5">
                  <c:v>137453</c:v>
                </c:pt>
                <c:pt idx="6">
                  <c:v>159146</c:v>
                </c:pt>
                <c:pt idx="7">
                  <c:v>196250</c:v>
                </c:pt>
                <c:pt idx="8">
                  <c:v>235770</c:v>
                </c:pt>
                <c:pt idx="9">
                  <c:v>261980</c:v>
                </c:pt>
                <c:pt idx="10">
                  <c:v>287568</c:v>
                </c:pt>
                <c:pt idx="11">
                  <c:v>297425</c:v>
                </c:pt>
                <c:pt idx="12">
                  <c:v>315834</c:v>
                </c:pt>
                <c:pt idx="13">
                  <c:v>338942</c:v>
                </c:pt>
                <c:pt idx="14">
                  <c:v>381628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CC-4FCF-B462-65222E368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829744"/>
        <c:axId val="277830304"/>
      </c:areaChart>
      <c:catAx>
        <c:axId val="27782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77830304"/>
        <c:crosses val="autoZero"/>
        <c:auto val="1"/>
        <c:lblAlgn val="ctr"/>
        <c:lblOffset val="100"/>
        <c:noMultiLvlLbl val="0"/>
      </c:catAx>
      <c:valAx>
        <c:axId val="277830304"/>
        <c:scaling>
          <c:orientation val="minMax"/>
          <c:max val="1700000"/>
          <c:min val="1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77829744"/>
        <c:crosses val="autoZero"/>
        <c:crossBetween val="midCat"/>
        <c:majorUnit val="200000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78758052672038E-2"/>
          <c:y val="0.1067699737048548"/>
          <c:w val="0.84022315008681259"/>
          <c:h val="0.661173699356357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B2-4193-B628-65AB35772A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B2-4193-B628-65AB35772A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B2-4193-B628-65AB35772A6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B2-4193-B628-65AB35772A6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B2-4193-B628-65AB35772A65}"/>
              </c:ext>
            </c:extLst>
          </c:dPt>
          <c:dLbls>
            <c:dLbl>
              <c:idx val="0"/>
              <c:layout>
                <c:manualLayout>
                  <c:x val="-2.7950860936942444E-17"/>
                  <c:y val="-0.17856271711869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B2-4193-B628-65AB35772A65}"/>
                </c:ext>
              </c:extLst>
            </c:dLbl>
            <c:dLbl>
              <c:idx val="1"/>
              <c:layout>
                <c:manualLayout>
                  <c:x val="0"/>
                  <c:y val="-0.19750118711613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B2-4193-B628-65AB35772A65}"/>
                </c:ext>
              </c:extLst>
            </c:dLbl>
            <c:dLbl>
              <c:idx val="2"/>
              <c:layout>
                <c:manualLayout>
                  <c:x val="-5.5901721873884888E-17"/>
                  <c:y val="-0.235378127111005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B2-4193-B628-65AB35772A65}"/>
                </c:ext>
              </c:extLst>
            </c:dLbl>
            <c:dLbl>
              <c:idx val="3"/>
              <c:layout>
                <c:manualLayout>
                  <c:x val="-6.0983800838392017E-3"/>
                  <c:y val="-0.235378127111005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241422117817774E-2"/>
                      <c:h val="9.2785082024452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1B2-4193-B628-65AB35772A65}"/>
                </c:ext>
              </c:extLst>
            </c:dLbl>
            <c:dLbl>
              <c:idx val="4"/>
              <c:layout>
                <c:manualLayout>
                  <c:x val="0"/>
                  <c:y val="-0.24078911853884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B2-4193-B628-65AB35772A65}"/>
                </c:ext>
              </c:extLst>
            </c:dLbl>
            <c:dLbl>
              <c:idx val="5"/>
              <c:layout>
                <c:manualLayout>
                  <c:x val="0"/>
                  <c:y val="-0.2543165971084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B2-4193-B628-65AB35772A65}"/>
                </c:ext>
              </c:extLst>
            </c:dLbl>
            <c:dLbl>
              <c:idx val="6"/>
              <c:layout>
                <c:manualLayout>
                  <c:x val="0"/>
                  <c:y val="-0.22996713568316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B2-4193-B628-65AB35772A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Fall 2012</c:v>
                </c:pt>
                <c:pt idx="1">
                  <c:v>Spring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  <c:pt idx="5">
                  <c:v>Fall 2016</c:v>
                </c:pt>
                <c:pt idx="6">
                  <c:v>Spring 2017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40</c:v>
                </c:pt>
                <c:pt idx="1">
                  <c:v>48</c:v>
                </c:pt>
                <c:pt idx="2">
                  <c:v>56</c:v>
                </c:pt>
                <c:pt idx="3">
                  <c:v>60</c:v>
                </c:pt>
                <c:pt idx="4">
                  <c:v>59</c:v>
                </c:pt>
                <c:pt idx="5">
                  <c:v>64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1B2-4193-B628-65AB35772A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Fall 2012</c:v>
                </c:pt>
                <c:pt idx="1">
                  <c:v>Spring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  <c:pt idx="5">
                  <c:v>Fall 2016</c:v>
                </c:pt>
                <c:pt idx="6">
                  <c:v>Spring 2017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D-B1B2-4193-B628-65AB35772A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Fall 2012</c:v>
                </c:pt>
                <c:pt idx="1">
                  <c:v>Spring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  <c:pt idx="5">
                  <c:v>Fall 2016</c:v>
                </c:pt>
                <c:pt idx="6">
                  <c:v>Spring 2017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E-B1B2-4193-B628-65AB35772A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8103376"/>
        <c:axId val="368103936"/>
      </c:barChart>
      <c:catAx>
        <c:axId val="36810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03936"/>
        <c:crosses val="autoZero"/>
        <c:auto val="1"/>
        <c:lblAlgn val="ctr"/>
        <c:lblOffset val="100"/>
        <c:noMultiLvlLbl val="0"/>
      </c:catAx>
      <c:valAx>
        <c:axId val="3681039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0337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Sheet1!$B$38</c:f>
              <c:strCache>
                <c:ptCount val="1"/>
                <c:pt idx="0">
                  <c:v>F2F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Sheet1!$A$39:$A$53</c:f>
              <c:strCache>
                <c:ptCount val="15"/>
                <c:pt idx="0">
                  <c:v>02-03</c:v>
                </c:pt>
                <c:pt idx="1">
                  <c:v>03-04</c:v>
                </c:pt>
                <c:pt idx="2">
                  <c:v>04-05</c:v>
                </c:pt>
                <c:pt idx="3">
                  <c:v>05-06</c:v>
                </c:pt>
                <c:pt idx="4">
                  <c:v>06-07</c:v>
                </c:pt>
                <c:pt idx="5">
                  <c:v>07-08</c:v>
                </c:pt>
                <c:pt idx="6">
                  <c:v>08-09</c:v>
                </c:pt>
                <c:pt idx="7">
                  <c:v>09-10</c:v>
                </c:pt>
                <c:pt idx="8">
                  <c:v>10-11</c:v>
                </c:pt>
                <c:pt idx="9">
                  <c:v>11-12</c:v>
                </c:pt>
                <c:pt idx="10">
                  <c:v>12-13</c:v>
                </c:pt>
                <c:pt idx="11">
                  <c:v>13-14</c:v>
                </c:pt>
                <c:pt idx="12">
                  <c:v>14-15</c:v>
                </c:pt>
                <c:pt idx="13">
                  <c:v>15-16</c:v>
                </c:pt>
                <c:pt idx="14">
                  <c:v>16-17</c:v>
                </c:pt>
              </c:strCache>
            </c:strRef>
          </c:cat>
          <c:val>
            <c:numRef>
              <c:f>Sheet1!$B$39:$B$53</c:f>
              <c:numCache>
                <c:formatCode>General</c:formatCode>
                <c:ptCount val="15"/>
                <c:pt idx="0">
                  <c:v>821649</c:v>
                </c:pt>
                <c:pt idx="1">
                  <c:v>860790</c:v>
                </c:pt>
                <c:pt idx="2">
                  <c:v>929762</c:v>
                </c:pt>
                <c:pt idx="3">
                  <c:v>960361</c:v>
                </c:pt>
                <c:pt idx="4">
                  <c:v>978178</c:v>
                </c:pt>
                <c:pt idx="5">
                  <c:v>962488</c:v>
                </c:pt>
                <c:pt idx="6">
                  <c:v>956861</c:v>
                </c:pt>
                <c:pt idx="7">
                  <c:v>993685</c:v>
                </c:pt>
                <c:pt idx="8">
                  <c:v>1004332</c:v>
                </c:pt>
                <c:pt idx="9">
                  <c:v>1022305</c:v>
                </c:pt>
                <c:pt idx="10">
                  <c:v>987301</c:v>
                </c:pt>
                <c:pt idx="11">
                  <c:v>956762</c:v>
                </c:pt>
                <c:pt idx="12">
                  <c:v>937282</c:v>
                </c:pt>
                <c:pt idx="13">
                  <c:v>937280</c:v>
                </c:pt>
                <c:pt idx="14">
                  <c:v>922306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2-4027-BB5B-95BCC3A55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832544"/>
        <c:axId val="276534864"/>
      </c:areaChart>
      <c:catAx>
        <c:axId val="277832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76534864"/>
        <c:crosses val="autoZero"/>
        <c:auto val="1"/>
        <c:lblAlgn val="ctr"/>
        <c:lblOffset val="100"/>
        <c:noMultiLvlLbl val="0"/>
      </c:catAx>
      <c:valAx>
        <c:axId val="276534864"/>
        <c:scaling>
          <c:orientation val="minMax"/>
          <c:max val="1700000"/>
          <c:min val="1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77832544"/>
        <c:crosses val="autoZero"/>
        <c:crossBetween val="midCat"/>
        <c:majorUnit val="200000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Exclusive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E5A66B-7509-465A-BB18-B9B75C940A4C}" type="VALUE">
                      <a:rPr lang="en-US" sz="900" b="0"/>
                      <a:pPr>
                        <a:defRPr sz="105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22-4C4A-82CA-866785833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Sheet1!$A$3:$A$20</c:f>
              <c:strCache>
                <c:ptCount val="18"/>
                <c:pt idx="0">
                  <c:v>Fall 2011</c:v>
                </c:pt>
                <c:pt idx="1">
                  <c:v>Spr 2012</c:v>
                </c:pt>
                <c:pt idx="2">
                  <c:v>Sum 2012</c:v>
                </c:pt>
                <c:pt idx="3">
                  <c:v>Fall 2012</c:v>
                </c:pt>
                <c:pt idx="4">
                  <c:v>Spr 2013</c:v>
                </c:pt>
                <c:pt idx="5">
                  <c:v>Sum 2013</c:v>
                </c:pt>
                <c:pt idx="6">
                  <c:v>Fall 2013</c:v>
                </c:pt>
                <c:pt idx="7">
                  <c:v>Spr 2014</c:v>
                </c:pt>
                <c:pt idx="8">
                  <c:v>Sum 2014</c:v>
                </c:pt>
                <c:pt idx="9">
                  <c:v>Fall 2014</c:v>
                </c:pt>
                <c:pt idx="10">
                  <c:v>Spr 2015</c:v>
                </c:pt>
                <c:pt idx="11">
                  <c:v>Sum 2015</c:v>
                </c:pt>
                <c:pt idx="12">
                  <c:v>Fall 2015</c:v>
                </c:pt>
                <c:pt idx="13">
                  <c:v>Spr 2016</c:v>
                </c:pt>
                <c:pt idx="14">
                  <c:v>Sum 2016</c:v>
                </c:pt>
                <c:pt idx="15">
                  <c:v>Fall 2016</c:v>
                </c:pt>
                <c:pt idx="16">
                  <c:v>Spr 2017</c:v>
                </c:pt>
                <c:pt idx="17">
                  <c:v>Sum 2017</c:v>
                </c:pt>
              </c:strCache>
            </c:strRef>
          </c:cat>
          <c:val>
            <c:numRef>
              <c:f>Sheet1!$B$3:$B$20</c:f>
              <c:numCache>
                <c:formatCode>#,##0</c:formatCode>
                <c:ptCount val="18"/>
                <c:pt idx="0">
                  <c:v>6304</c:v>
                </c:pt>
                <c:pt idx="1">
                  <c:v>6546</c:v>
                </c:pt>
                <c:pt idx="2">
                  <c:v>9916</c:v>
                </c:pt>
                <c:pt idx="3">
                  <c:v>6971</c:v>
                </c:pt>
                <c:pt idx="4">
                  <c:v>6957</c:v>
                </c:pt>
                <c:pt idx="5">
                  <c:v>10389</c:v>
                </c:pt>
                <c:pt idx="6">
                  <c:v>7160</c:v>
                </c:pt>
                <c:pt idx="7">
                  <c:v>7444</c:v>
                </c:pt>
                <c:pt idx="8">
                  <c:v>11110</c:v>
                </c:pt>
                <c:pt idx="9">
                  <c:v>7873</c:v>
                </c:pt>
                <c:pt idx="10">
                  <c:v>7675</c:v>
                </c:pt>
                <c:pt idx="11">
                  <c:v>11947</c:v>
                </c:pt>
                <c:pt idx="12">
                  <c:v>9125</c:v>
                </c:pt>
                <c:pt idx="13">
                  <c:v>8945</c:v>
                </c:pt>
                <c:pt idx="14">
                  <c:v>14177</c:v>
                </c:pt>
                <c:pt idx="15">
                  <c:v>9987</c:v>
                </c:pt>
                <c:pt idx="16">
                  <c:v>10495</c:v>
                </c:pt>
                <c:pt idx="17">
                  <c:v>14709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22-4C4A-82CA-8667858335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6537664"/>
        <c:axId val="276538224"/>
      </c:barChart>
      <c:catAx>
        <c:axId val="27653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538224"/>
        <c:crosses val="autoZero"/>
        <c:auto val="1"/>
        <c:lblAlgn val="ctr"/>
        <c:lblOffset val="100"/>
        <c:noMultiLvlLbl val="0"/>
      </c:catAx>
      <c:valAx>
        <c:axId val="27653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53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AY!$A$2</c:f>
              <c:strCache>
                <c:ptCount val="1"/>
                <c:pt idx="0">
                  <c:v>Legacy UG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AY!$B$1:$H$1</c:f>
              <c:strCache>
                <c:ptCount val="7"/>
                <c:pt idx="0">
                  <c:v>AY 2010</c:v>
                </c:pt>
                <c:pt idx="1">
                  <c:v>AY 2011</c:v>
                </c:pt>
                <c:pt idx="2">
                  <c:v>AY 2012</c:v>
                </c:pt>
                <c:pt idx="3">
                  <c:v>AY 2013</c:v>
                </c:pt>
                <c:pt idx="4">
                  <c:v>AY 2014</c:v>
                </c:pt>
                <c:pt idx="5">
                  <c:v>AY 2015</c:v>
                </c:pt>
                <c:pt idx="6">
                  <c:v>AY 2016</c:v>
                </c:pt>
              </c:strCache>
            </c:strRef>
          </c:cat>
          <c:val>
            <c:numRef>
              <c:f>AY!$B$2:$H$2</c:f>
              <c:numCache>
                <c:formatCode>General</c:formatCode>
                <c:ptCount val="7"/>
                <c:pt idx="0">
                  <c:v>727</c:v>
                </c:pt>
                <c:pt idx="1">
                  <c:v>813</c:v>
                </c:pt>
                <c:pt idx="2">
                  <c:v>2046</c:v>
                </c:pt>
                <c:pt idx="3">
                  <c:v>2921</c:v>
                </c:pt>
                <c:pt idx="4">
                  <c:v>3295</c:v>
                </c:pt>
                <c:pt idx="5">
                  <c:v>4302</c:v>
                </c:pt>
                <c:pt idx="6">
                  <c:v>4159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1-4328-9B6C-D95D03A686EF}"/>
            </c:ext>
          </c:extLst>
        </c:ser>
        <c:ser>
          <c:idx val="1"/>
          <c:order val="1"/>
          <c:tx>
            <c:strRef>
              <c:f>AY!$A$3</c:f>
              <c:strCache>
                <c:ptCount val="1"/>
                <c:pt idx="0">
                  <c:v>Legacy GR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AY!$B$1:$H$1</c:f>
              <c:strCache>
                <c:ptCount val="7"/>
                <c:pt idx="0">
                  <c:v>AY 2010</c:v>
                </c:pt>
                <c:pt idx="1">
                  <c:v>AY 2011</c:v>
                </c:pt>
                <c:pt idx="2">
                  <c:v>AY 2012</c:v>
                </c:pt>
                <c:pt idx="3">
                  <c:v>AY 2013</c:v>
                </c:pt>
                <c:pt idx="4">
                  <c:v>AY 2014</c:v>
                </c:pt>
                <c:pt idx="5">
                  <c:v>AY 2015</c:v>
                </c:pt>
                <c:pt idx="6">
                  <c:v>AY 2016</c:v>
                </c:pt>
              </c:strCache>
            </c:strRef>
          </c:cat>
          <c:val>
            <c:numRef>
              <c:f>AY!$B$3:$H$3</c:f>
              <c:numCache>
                <c:formatCode>General</c:formatCode>
                <c:ptCount val="7"/>
                <c:pt idx="0">
                  <c:v>1113</c:v>
                </c:pt>
                <c:pt idx="1">
                  <c:v>1257</c:v>
                </c:pt>
                <c:pt idx="2">
                  <c:v>1377</c:v>
                </c:pt>
                <c:pt idx="3">
                  <c:v>1479</c:v>
                </c:pt>
                <c:pt idx="4">
                  <c:v>1345</c:v>
                </c:pt>
                <c:pt idx="5">
                  <c:v>1374</c:v>
                </c:pt>
                <c:pt idx="6">
                  <c:v>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E1-4328-9B6C-D95D03A686EF}"/>
            </c:ext>
          </c:extLst>
        </c:ser>
        <c:ser>
          <c:idx val="2"/>
          <c:order val="2"/>
          <c:tx>
            <c:strRef>
              <c:f>AY!$A$4</c:f>
              <c:strCache>
                <c:ptCount val="1"/>
                <c:pt idx="0">
                  <c:v>UCF Online UG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AY!$B$1:$H$1</c:f>
              <c:strCache>
                <c:ptCount val="7"/>
                <c:pt idx="0">
                  <c:v>AY 2010</c:v>
                </c:pt>
                <c:pt idx="1">
                  <c:v>AY 2011</c:v>
                </c:pt>
                <c:pt idx="2">
                  <c:v>AY 2012</c:v>
                </c:pt>
                <c:pt idx="3">
                  <c:v>AY 2013</c:v>
                </c:pt>
                <c:pt idx="4">
                  <c:v>AY 2014</c:v>
                </c:pt>
                <c:pt idx="5">
                  <c:v>AY 2015</c:v>
                </c:pt>
                <c:pt idx="6">
                  <c:v>AY 2016</c:v>
                </c:pt>
              </c:strCache>
            </c:strRef>
          </c:cat>
          <c:val>
            <c:numRef>
              <c:f>AY!$B$4:$H$4</c:f>
              <c:numCache>
                <c:formatCode>General</c:formatCode>
                <c:ptCount val="7"/>
                <c:pt idx="6">
                  <c:v>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E1-4328-9B6C-D95D03A686EF}"/>
            </c:ext>
          </c:extLst>
        </c:ser>
        <c:ser>
          <c:idx val="3"/>
          <c:order val="3"/>
          <c:tx>
            <c:strRef>
              <c:f>AY!$A$5</c:f>
              <c:strCache>
                <c:ptCount val="1"/>
                <c:pt idx="0">
                  <c:v>UCF Online GR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AY!$B$1:$H$1</c:f>
              <c:strCache>
                <c:ptCount val="7"/>
                <c:pt idx="0">
                  <c:v>AY 2010</c:v>
                </c:pt>
                <c:pt idx="1">
                  <c:v>AY 2011</c:v>
                </c:pt>
                <c:pt idx="2">
                  <c:v>AY 2012</c:v>
                </c:pt>
                <c:pt idx="3">
                  <c:v>AY 2013</c:v>
                </c:pt>
                <c:pt idx="4">
                  <c:v>AY 2014</c:v>
                </c:pt>
                <c:pt idx="5">
                  <c:v>AY 2015</c:v>
                </c:pt>
                <c:pt idx="6">
                  <c:v>AY 2016</c:v>
                </c:pt>
              </c:strCache>
            </c:strRef>
          </c:cat>
          <c:val>
            <c:numRef>
              <c:f>AY!$B$5:$H$5</c:f>
              <c:numCache>
                <c:formatCode>General</c:formatCode>
                <c:ptCount val="7"/>
                <c:pt idx="6">
                  <c:v>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E1-4328-9B6C-D95D03A686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8121088"/>
        <c:axId val="278121648"/>
      </c:barChart>
      <c:catAx>
        <c:axId val="27812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121648"/>
        <c:crosses val="autoZero"/>
        <c:auto val="1"/>
        <c:lblAlgn val="ctr"/>
        <c:lblOffset val="100"/>
        <c:noMultiLvlLbl val="0"/>
      </c:catAx>
      <c:valAx>
        <c:axId val="27812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12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F2F (n=710,463)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88</c:v>
                </c:pt>
                <c:pt idx="1">
                  <c:v>91</c:v>
                </c:pt>
                <c:pt idx="2">
                  <c:v>88</c:v>
                </c:pt>
                <c:pt idx="3">
                  <c:v>88</c:v>
                </c:pt>
                <c:pt idx="4">
                  <c:v>90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66-4857-B88D-2E65145957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Blended (n=99,111)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91</c:v>
                </c:pt>
                <c:pt idx="1">
                  <c:v>95</c:v>
                </c:pt>
                <c:pt idx="2">
                  <c:v>92</c:v>
                </c:pt>
                <c:pt idx="3">
                  <c:v>91</c:v>
                </c:pt>
                <c:pt idx="4">
                  <c:v>95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66-4857-B88D-2E65145957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Fully Online (n=234,676)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90</c:v>
                </c:pt>
                <c:pt idx="1">
                  <c:v>92</c:v>
                </c:pt>
                <c:pt idx="2">
                  <c:v>91</c:v>
                </c:pt>
                <c:pt idx="3">
                  <c:v>90</c:v>
                </c:pt>
                <c:pt idx="4">
                  <c:v>91</c:v>
                </c:pt>
                <c:pt idx="5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66-4857-B88D-2E65145957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287539632"/>
        <c:axId val="287540192"/>
      </c:barChart>
      <c:catAx>
        <c:axId val="28753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7540192"/>
        <c:crosses val="autoZero"/>
        <c:auto val="1"/>
        <c:lblAlgn val="ctr"/>
        <c:lblOffset val="100"/>
        <c:noMultiLvlLbl val="0"/>
      </c:catAx>
      <c:valAx>
        <c:axId val="28754019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7539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F2F (n=710,463)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48-4F5B-9D91-68298D4FB959}"/>
                </c:ext>
              </c:extLst>
            </c:dLbl>
            <c:dLbl>
              <c:idx val="2"/>
              <c:layout>
                <c:manualLayout>
                  <c:x val="-5.658370848008886E-17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48-4F5B-9D91-68298D4FB959}"/>
                </c:ext>
              </c:extLst>
            </c:dLbl>
            <c:dLbl>
              <c:idx val="3"/>
              <c:layout>
                <c:manualLayout>
                  <c:x val="-1.5432098765432098E-3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48-4F5B-9D91-68298D4FB959}"/>
                </c:ext>
              </c:extLst>
            </c:dLbl>
            <c:dLbl>
              <c:idx val="4"/>
              <c:layout>
                <c:manualLayout>
                  <c:x val="-4.6296296296296294E-3"/>
                  <c:y val="2.537818148822679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48-4F5B-9D91-68298D4FB959}"/>
                </c:ext>
              </c:extLst>
            </c:dLbl>
            <c:dLbl>
              <c:idx val="5"/>
              <c:layout>
                <c:manualLayout>
                  <c:x val="1.1316741696017772E-16"/>
                  <c:y val="5.075636297645358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48-4F5B-9D91-68298D4FB959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48-4F5B-9D91-68298D4FB9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Blended (n=99,111)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48-4F5B-9D91-68298D4FB959}"/>
                </c:ext>
              </c:extLst>
            </c:dLbl>
            <c:dLbl>
              <c:idx val="2"/>
              <c:layout>
                <c:manualLayout>
                  <c:x val="1.5432098765432098E-3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48-4F5B-9D91-68298D4FB959}"/>
                </c:ext>
              </c:extLst>
            </c:dLbl>
            <c:dLbl>
              <c:idx val="3"/>
              <c:layout>
                <c:manualLayout>
                  <c:x val="0"/>
                  <c:y val="8.097523510768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B48-4F5B-9D91-68298D4FB959}"/>
                </c:ext>
              </c:extLst>
            </c:dLbl>
            <c:dLbl>
              <c:idx val="4"/>
              <c:layout>
                <c:manualLayout>
                  <c:x val="-3.0864197530864196E-3"/>
                  <c:y val="-2.3184680247065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48-4F5B-9D91-68298D4FB959}"/>
                </c:ext>
              </c:extLst>
            </c:dLbl>
            <c:dLbl>
              <c:idx val="5"/>
              <c:layout>
                <c:manualLayout>
                  <c:x val="1.5432098765432098E-3"/>
                  <c:y val="5.075636297645358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B48-4F5B-9D91-68298D4FB959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B48-4F5B-9D91-68298D4FB9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Fully Online (n=234,676)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351305325650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B48-4F5B-9D91-68298D4FB959}"/>
                </c:ext>
              </c:extLst>
            </c:dLbl>
            <c:dLbl>
              <c:idx val="1"/>
              <c:layout>
                <c:manualLayout>
                  <c:x val="-1.5432098765432098E-3"/>
                  <c:y val="5.075636297645358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B48-4F5B-9D91-68298D4FB959}"/>
                </c:ext>
              </c:extLst>
            </c:dLbl>
            <c:dLbl>
              <c:idx val="2"/>
              <c:layout>
                <c:manualLayout>
                  <c:x val="3.0864197530863632E-3"/>
                  <c:y val="8.351305325650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B48-4F5B-9D91-68298D4FB959}"/>
                </c:ext>
              </c:extLst>
            </c:dLbl>
            <c:dLbl>
              <c:idx val="3"/>
              <c:layout>
                <c:manualLayout>
                  <c:x val="0"/>
                  <c:y val="5.075636297645358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B48-4F5B-9D91-68298D4FB959}"/>
                </c:ext>
              </c:extLst>
            </c:dLbl>
            <c:dLbl>
              <c:idx val="4"/>
              <c:layout>
                <c:manualLayout>
                  <c:x val="-1.5432098765432098E-3"/>
                  <c:y val="5.075636297645358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B48-4F5B-9D91-68298D4FB959}"/>
                </c:ext>
              </c:extLst>
            </c:dLbl>
            <c:dLbl>
              <c:idx val="5"/>
              <c:layout>
                <c:manualLayout>
                  <c:x val="3.0864197530864196E-3"/>
                  <c:y val="8.351305325650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B48-4F5B-9D91-68298D4FB959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Spring 15</c:v>
                </c:pt>
                <c:pt idx="1">
                  <c:v>Sum 15</c:v>
                </c:pt>
                <c:pt idx="2">
                  <c:v>Fall 15</c:v>
                </c:pt>
                <c:pt idx="3">
                  <c:v>Spring 16</c:v>
                </c:pt>
                <c:pt idx="4">
                  <c:v>Sum 16</c:v>
                </c:pt>
                <c:pt idx="5">
                  <c:v>Fall 16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B48-4F5B-9D91-68298D4FB9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287543552"/>
        <c:axId val="287544112"/>
      </c:barChart>
      <c:catAx>
        <c:axId val="287543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7544112"/>
        <c:crosses val="autoZero"/>
        <c:auto val="1"/>
        <c:lblAlgn val="ctr"/>
        <c:lblOffset val="100"/>
        <c:noMultiLvlLbl val="0"/>
      </c:catAx>
      <c:valAx>
        <c:axId val="28754411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754355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Time to Degree </a:t>
            </a:r>
            <a:r>
              <a:rPr lang="en-US" dirty="0" smtClean="0"/>
              <a:t>(2014-2015)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to Degree (Years)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0% (F2F only)</c:v>
                </c:pt>
                <c:pt idx="1">
                  <c:v>1-20%</c:v>
                </c:pt>
                <c:pt idx="2">
                  <c:v>21-40%</c:v>
                </c:pt>
                <c:pt idx="3">
                  <c:v>41-60%</c:v>
                </c:pt>
                <c:pt idx="4">
                  <c:v>61-80%</c:v>
                </c:pt>
                <c:pt idx="5">
                  <c:v>81-99%</c:v>
                </c:pt>
                <c:pt idx="6">
                  <c:v>100% (online only)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4.2699999999999996</c:v>
                </c:pt>
                <c:pt idx="2">
                  <c:v>4.13</c:v>
                </c:pt>
                <c:pt idx="3">
                  <c:v>3.99</c:v>
                </c:pt>
                <c:pt idx="4">
                  <c:v>3.66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0-4456-B3F8-2BFE25401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9854816"/>
        <c:axId val="279857616"/>
      </c:barChart>
      <c:catAx>
        <c:axId val="27985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857616"/>
        <c:crosses val="autoZero"/>
        <c:auto val="1"/>
        <c:lblAlgn val="ctr"/>
        <c:lblOffset val="100"/>
        <c:noMultiLvlLbl val="0"/>
      </c:catAx>
      <c:valAx>
        <c:axId val="279857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85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UCF (n=240)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Disagree</c:v>
                </c:pt>
                <c:pt idx="1">
                  <c:v>Ambivalent</c:v>
                </c:pt>
                <c:pt idx="2">
                  <c:v>Agree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</c:v>
                </c:pt>
                <c:pt idx="1">
                  <c:v>13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0-44C2-AD50-0A11E3D0D1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CTU (n=1,440)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Disagree</c:v>
                </c:pt>
                <c:pt idx="1">
                  <c:v>Ambivalent</c:v>
                </c:pt>
                <c:pt idx="2">
                  <c:v>Agree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B0-44C2-AD50-0A11E3D0D1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7294864"/>
        <c:axId val="367295424"/>
      </c:barChart>
      <c:catAx>
        <c:axId val="36729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95424"/>
        <c:crosses val="autoZero"/>
        <c:auto val="1"/>
        <c:lblAlgn val="ctr"/>
        <c:lblOffset val="100"/>
        <c:noMultiLvlLbl val="0"/>
      </c:catAx>
      <c:valAx>
        <c:axId val="3672954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Percent</a:t>
                </a:r>
                <a:endParaRPr lang="en-US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9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13482041875263E-2"/>
          <c:y val="3.682340287360987E-2"/>
          <c:w val="0.8681881478276815"/>
          <c:h val="0.7372557430932367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Success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9.4</c:v>
                </c:pt>
                <c:pt idx="1">
                  <c:v>9.5</c:v>
                </c:pt>
                <c:pt idx="2">
                  <c:v>9.4</c:v>
                </c:pt>
                <c:pt idx="3">
                  <c:v>9.4</c:v>
                </c:pt>
                <c:pt idx="4">
                  <c:v>9.4</c:v>
                </c:pt>
                <c:pt idx="5">
                  <c:v>9.4</c:v>
                </c:pt>
                <c:pt idx="6">
                  <c:v>9.4</c:v>
                </c:pt>
                <c:pt idx="7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6B-449E-9615-D8DBE00EA3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Non-success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9</c:v>
                </c:pt>
                <c:pt idx="1">
                  <c:v>7.4</c:v>
                </c:pt>
                <c:pt idx="2">
                  <c:v>6.5</c:v>
                </c:pt>
                <c:pt idx="3">
                  <c:v>6.1</c:v>
                </c:pt>
                <c:pt idx="4">
                  <c:v>5.5</c:v>
                </c:pt>
                <c:pt idx="5">
                  <c:v>4.5</c:v>
                </c:pt>
                <c:pt idx="6">
                  <c:v>2.8</c:v>
                </c:pt>
                <c:pt idx="7">
                  <c:v>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6B-449E-9615-D8DBE00EA3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7298224"/>
        <c:axId val="367298784"/>
      </c:lineChart>
      <c:catAx>
        <c:axId val="367298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Module</a:t>
                </a:r>
                <a:endParaRPr lang="en-US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98784"/>
        <c:crosses val="autoZero"/>
        <c:auto val="1"/>
        <c:lblAlgn val="ctr"/>
        <c:lblOffset val="100"/>
        <c:noMultiLvlLbl val="0"/>
      </c:catAx>
      <c:valAx>
        <c:axId val="367298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Mean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"/>
              <c:y val="0.3136018432229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29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77CAE-BC97-4D46-8DD4-0353A237DE8A}" type="doc">
      <dgm:prSet loTypeId="urn:microsoft.com/office/officeart/2008/layout/PictureAccentList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A7D1297B-C871-4C7F-BE2C-D75A588D840E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4400" b="1" dirty="0">
            <a:solidFill>
              <a:srgbClr val="FFC000"/>
            </a:solidFill>
          </a:endParaRPr>
        </a:p>
      </dgm:t>
    </dgm:pt>
    <dgm:pt modelId="{F800C144-22CD-4C48-BC11-87AE06C22A51}" type="parTrans" cxnId="{8DB75F1C-A6F8-479F-B567-015051A8A54A}">
      <dgm:prSet/>
      <dgm:spPr/>
      <dgm:t>
        <a:bodyPr/>
        <a:lstStyle/>
        <a:p>
          <a:endParaRPr lang="en-US"/>
        </a:p>
      </dgm:t>
    </dgm:pt>
    <dgm:pt modelId="{36DB2AD1-3A24-4239-9EE4-EEFEAD55DC7A}" type="sibTrans" cxnId="{8DB75F1C-A6F8-479F-B567-015051A8A54A}">
      <dgm:prSet/>
      <dgm:spPr/>
      <dgm:t>
        <a:bodyPr/>
        <a:lstStyle/>
        <a:p>
          <a:endParaRPr lang="en-US"/>
        </a:p>
      </dgm:t>
    </dgm:pt>
    <dgm:pt modelId="{4B25493C-9E90-4576-89FD-7B72C8B34ECA}">
      <dgm:prSet phldrT="[Text]" custT="1"/>
      <dgm:spPr/>
      <dgm:t>
        <a:bodyPr/>
        <a:lstStyle/>
        <a:p>
          <a:r>
            <a:rPr lang="en-US" sz="2000" b="1" dirty="0" smtClean="0"/>
            <a:t>21 Online Undergraduate Programs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2000" dirty="0" smtClean="0"/>
            <a:t>(State colleges and select out-of-state partners)</a:t>
          </a:r>
          <a:endParaRPr lang="en-US" sz="2000" dirty="0"/>
        </a:p>
      </dgm:t>
    </dgm:pt>
    <dgm:pt modelId="{3C572D02-DA51-4E3C-85E9-CAB8E22FEF7D}" type="parTrans" cxnId="{48F2A643-DA95-437E-9B89-C232C0076A1B}">
      <dgm:prSet/>
      <dgm:spPr/>
      <dgm:t>
        <a:bodyPr/>
        <a:lstStyle/>
        <a:p>
          <a:endParaRPr lang="en-US"/>
        </a:p>
      </dgm:t>
    </dgm:pt>
    <dgm:pt modelId="{9839B365-BFBA-42ED-9D14-D00C5B3AE340}" type="sibTrans" cxnId="{48F2A643-DA95-437E-9B89-C232C0076A1B}">
      <dgm:prSet/>
      <dgm:spPr/>
      <dgm:t>
        <a:bodyPr/>
        <a:lstStyle/>
        <a:p>
          <a:endParaRPr lang="en-US"/>
        </a:p>
      </dgm:t>
    </dgm:pt>
    <dgm:pt modelId="{E23EC903-2EF4-45B4-9FDB-B7AD2D916FC9}">
      <dgm:prSet phldrT="[Text]" custT="1"/>
      <dgm:spPr/>
      <dgm:t>
        <a:bodyPr/>
        <a:lstStyle/>
        <a:p>
          <a:r>
            <a:rPr lang="en-US" sz="2000" b="1" dirty="0" smtClean="0"/>
            <a:t>Non Market-Rate Graduate Degrees and Certificates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2000" dirty="0" smtClean="0"/>
            <a:t>(Promote </a:t>
          </a:r>
          <a:r>
            <a:rPr lang="en-US" sz="2000" b="1" dirty="0" smtClean="0"/>
            <a:t>2+2+2</a:t>
          </a:r>
          <a:r>
            <a:rPr lang="en-US" sz="2000" dirty="0" smtClean="0"/>
            <a:t> online pathways)</a:t>
          </a:r>
          <a:endParaRPr lang="en-US" sz="2000" dirty="0"/>
        </a:p>
      </dgm:t>
    </dgm:pt>
    <dgm:pt modelId="{A5A15A14-1D90-430C-BBAD-46C629716BB9}" type="parTrans" cxnId="{57DDE3A2-EAB5-4947-B54E-7426B43E4C79}">
      <dgm:prSet/>
      <dgm:spPr/>
      <dgm:t>
        <a:bodyPr/>
        <a:lstStyle/>
        <a:p>
          <a:endParaRPr lang="en-US"/>
        </a:p>
      </dgm:t>
    </dgm:pt>
    <dgm:pt modelId="{2CA61852-B223-46D4-BCE4-1A145A7E241F}" type="sibTrans" cxnId="{57DDE3A2-EAB5-4947-B54E-7426B43E4C79}">
      <dgm:prSet/>
      <dgm:spPr/>
      <dgm:t>
        <a:bodyPr/>
        <a:lstStyle/>
        <a:p>
          <a:endParaRPr lang="en-US"/>
        </a:p>
      </dgm:t>
    </dgm:pt>
    <dgm:pt modelId="{9514F737-9DE3-4F69-8919-7D563B761D7D}">
      <dgm:prSet phldrT="[Text]" custT="1"/>
      <dgm:spPr/>
      <dgm:t>
        <a:bodyPr/>
        <a:lstStyle/>
        <a:p>
          <a:r>
            <a:rPr lang="en-US" sz="2000" b="1" dirty="0" smtClean="0"/>
            <a:t>National Market-Rate Graduate Programs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2000" dirty="0" smtClean="0"/>
            <a:t>(Example: Master of Social Work)</a:t>
          </a:r>
        </a:p>
      </dgm:t>
    </dgm:pt>
    <dgm:pt modelId="{1A79768C-E8E9-4DC7-92A1-FA955365A086}" type="parTrans" cxnId="{DF09887E-0152-48E6-884B-8AE78CA31A4E}">
      <dgm:prSet/>
      <dgm:spPr/>
      <dgm:t>
        <a:bodyPr/>
        <a:lstStyle/>
        <a:p>
          <a:endParaRPr lang="en-US"/>
        </a:p>
      </dgm:t>
    </dgm:pt>
    <dgm:pt modelId="{7AD81C3E-B735-465D-8CDD-C57350FAC045}" type="sibTrans" cxnId="{DF09887E-0152-48E6-884B-8AE78CA31A4E}">
      <dgm:prSet/>
      <dgm:spPr/>
      <dgm:t>
        <a:bodyPr/>
        <a:lstStyle/>
        <a:p>
          <a:endParaRPr lang="en-US"/>
        </a:p>
      </dgm:t>
    </dgm:pt>
    <dgm:pt modelId="{B3133A58-93EF-4C1B-B290-CBCBBE48E6BA}" type="pres">
      <dgm:prSet presAssocID="{FD077CAE-BC97-4D46-8DD4-0353A237DE8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B52AD72-220A-4198-A4E8-2D61A4A97D37}" type="pres">
      <dgm:prSet presAssocID="{A7D1297B-C871-4C7F-BE2C-D75A588D840E}" presName="root" presStyleCnt="0">
        <dgm:presLayoutVars>
          <dgm:chMax/>
          <dgm:chPref val="4"/>
        </dgm:presLayoutVars>
      </dgm:prSet>
      <dgm:spPr/>
    </dgm:pt>
    <dgm:pt modelId="{77A5B706-36C9-4786-9366-DD23252B22D3}" type="pres">
      <dgm:prSet presAssocID="{A7D1297B-C871-4C7F-BE2C-D75A588D840E}" presName="rootComposite" presStyleCnt="0">
        <dgm:presLayoutVars/>
      </dgm:prSet>
      <dgm:spPr/>
    </dgm:pt>
    <dgm:pt modelId="{9FEC7AD9-6C9A-47BF-B24F-7352102EBDCA}" type="pres">
      <dgm:prSet presAssocID="{A7D1297B-C871-4C7F-BE2C-D75A588D840E}" presName="rootText" presStyleLbl="node0" presStyleIdx="0" presStyleCnt="1" custScaleX="119413" custScaleY="112170" custLinFactNeighborX="-2736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D8449C6F-2B43-4C21-A72B-80B46E7C1377}" type="pres">
      <dgm:prSet presAssocID="{A7D1297B-C871-4C7F-BE2C-D75A588D840E}" presName="childShape" presStyleCnt="0">
        <dgm:presLayoutVars>
          <dgm:chMax val="0"/>
          <dgm:chPref val="0"/>
        </dgm:presLayoutVars>
      </dgm:prSet>
      <dgm:spPr/>
    </dgm:pt>
    <dgm:pt modelId="{92CE3A94-595A-4A34-AA34-F0BCC5AA1149}" type="pres">
      <dgm:prSet presAssocID="{4B25493C-9E90-4576-89FD-7B72C8B34ECA}" presName="childComposite" presStyleCnt="0">
        <dgm:presLayoutVars>
          <dgm:chMax val="0"/>
          <dgm:chPref val="0"/>
        </dgm:presLayoutVars>
      </dgm:prSet>
      <dgm:spPr/>
    </dgm:pt>
    <dgm:pt modelId="{8700B724-F41E-46BA-BF4D-5B0D8A16D227}" type="pres">
      <dgm:prSet presAssocID="{4B25493C-9E90-4576-89FD-7B72C8B34ECA}" presName="Image" presStyleLbl="node1" presStyleIdx="0" presStyleCnt="3" custLinFactNeighborX="-4928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1D877CB7-F64A-460D-9323-58AA46A3545F}" type="pres">
      <dgm:prSet presAssocID="{4B25493C-9E90-4576-89FD-7B72C8B34ECA}" presName="childText" presStyleLbl="lnNode1" presStyleIdx="0" presStyleCnt="3" custScaleX="117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FA4A1C-9222-4040-B29A-09430E017FD1}" type="pres">
      <dgm:prSet presAssocID="{E23EC903-2EF4-45B4-9FDB-B7AD2D916FC9}" presName="childComposite" presStyleCnt="0">
        <dgm:presLayoutVars>
          <dgm:chMax val="0"/>
          <dgm:chPref val="0"/>
        </dgm:presLayoutVars>
      </dgm:prSet>
      <dgm:spPr/>
    </dgm:pt>
    <dgm:pt modelId="{D6C17536-0583-47D1-B996-4C16867CD4AC}" type="pres">
      <dgm:prSet presAssocID="{E23EC903-2EF4-45B4-9FDB-B7AD2D916FC9}" presName="Image" presStyleLbl="node1" presStyleIdx="1" presStyleCnt="3" custLinFactNeighborX="-4928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FBB890BD-0E4F-49E4-BD18-3251D819F32E}" type="pres">
      <dgm:prSet presAssocID="{E23EC903-2EF4-45B4-9FDB-B7AD2D916FC9}" presName="childText" presStyleLbl="lnNode1" presStyleIdx="1" presStyleCnt="3" custScaleX="117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0BBEA-45D3-49E0-9B53-2A48DC7E455A}" type="pres">
      <dgm:prSet presAssocID="{9514F737-9DE3-4F69-8919-7D563B761D7D}" presName="childComposite" presStyleCnt="0">
        <dgm:presLayoutVars>
          <dgm:chMax val="0"/>
          <dgm:chPref val="0"/>
        </dgm:presLayoutVars>
      </dgm:prSet>
      <dgm:spPr/>
    </dgm:pt>
    <dgm:pt modelId="{174673FD-0682-49C4-A94D-0CA9301B6E4C}" type="pres">
      <dgm:prSet presAssocID="{9514F737-9DE3-4F69-8919-7D563B761D7D}" presName="Image" presStyleLbl="node1" presStyleIdx="2" presStyleCnt="3" custLinFactNeighborX="-4928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FFB3DDA7-BCB5-42E2-BE75-8825395419A1}" type="pres">
      <dgm:prSet presAssocID="{9514F737-9DE3-4F69-8919-7D563B761D7D}" presName="childText" presStyleLbl="lnNode1" presStyleIdx="2" presStyleCnt="3" custScaleX="117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51FB27-D8A4-4506-A815-A1C37F2470BE}" type="presOf" srcId="{E23EC903-2EF4-45B4-9FDB-B7AD2D916FC9}" destId="{FBB890BD-0E4F-49E4-BD18-3251D819F32E}" srcOrd="0" destOrd="0" presId="urn:microsoft.com/office/officeart/2008/layout/PictureAccentList"/>
    <dgm:cxn modelId="{92C548C3-0C8C-45B1-8879-B1DB878ED248}" type="presOf" srcId="{4B25493C-9E90-4576-89FD-7B72C8B34ECA}" destId="{1D877CB7-F64A-460D-9323-58AA46A3545F}" srcOrd="0" destOrd="0" presId="urn:microsoft.com/office/officeart/2008/layout/PictureAccentList"/>
    <dgm:cxn modelId="{DA7101F3-475A-48FF-AFB3-944C8745B58F}" type="presOf" srcId="{FD077CAE-BC97-4D46-8DD4-0353A237DE8A}" destId="{B3133A58-93EF-4C1B-B290-CBCBBE48E6BA}" srcOrd="0" destOrd="0" presId="urn:microsoft.com/office/officeart/2008/layout/PictureAccentList"/>
    <dgm:cxn modelId="{48F2A643-DA95-437E-9B89-C232C0076A1B}" srcId="{A7D1297B-C871-4C7F-BE2C-D75A588D840E}" destId="{4B25493C-9E90-4576-89FD-7B72C8B34ECA}" srcOrd="0" destOrd="0" parTransId="{3C572D02-DA51-4E3C-85E9-CAB8E22FEF7D}" sibTransId="{9839B365-BFBA-42ED-9D14-D00C5B3AE340}"/>
    <dgm:cxn modelId="{57DDE3A2-EAB5-4947-B54E-7426B43E4C79}" srcId="{A7D1297B-C871-4C7F-BE2C-D75A588D840E}" destId="{E23EC903-2EF4-45B4-9FDB-B7AD2D916FC9}" srcOrd="1" destOrd="0" parTransId="{A5A15A14-1D90-430C-BBAD-46C629716BB9}" sibTransId="{2CA61852-B223-46D4-BCE4-1A145A7E241F}"/>
    <dgm:cxn modelId="{F2BB28AD-91C7-495F-ACB3-0FA6168F4166}" type="presOf" srcId="{9514F737-9DE3-4F69-8919-7D563B761D7D}" destId="{FFB3DDA7-BCB5-42E2-BE75-8825395419A1}" srcOrd="0" destOrd="0" presId="urn:microsoft.com/office/officeart/2008/layout/PictureAccentList"/>
    <dgm:cxn modelId="{8DB75F1C-A6F8-479F-B567-015051A8A54A}" srcId="{FD077CAE-BC97-4D46-8DD4-0353A237DE8A}" destId="{A7D1297B-C871-4C7F-BE2C-D75A588D840E}" srcOrd="0" destOrd="0" parTransId="{F800C144-22CD-4C48-BC11-87AE06C22A51}" sibTransId="{36DB2AD1-3A24-4239-9EE4-EEFEAD55DC7A}"/>
    <dgm:cxn modelId="{AD8456A7-9D5A-4A42-A32A-0DBF62E52334}" type="presOf" srcId="{A7D1297B-C871-4C7F-BE2C-D75A588D840E}" destId="{9FEC7AD9-6C9A-47BF-B24F-7352102EBDCA}" srcOrd="0" destOrd="0" presId="urn:microsoft.com/office/officeart/2008/layout/PictureAccentList"/>
    <dgm:cxn modelId="{DF09887E-0152-48E6-884B-8AE78CA31A4E}" srcId="{A7D1297B-C871-4C7F-BE2C-D75A588D840E}" destId="{9514F737-9DE3-4F69-8919-7D563B761D7D}" srcOrd="2" destOrd="0" parTransId="{1A79768C-E8E9-4DC7-92A1-FA955365A086}" sibTransId="{7AD81C3E-B735-465D-8CDD-C57350FAC045}"/>
    <dgm:cxn modelId="{5E904645-5A64-4EA0-AB1B-EEF84B298074}" type="presParOf" srcId="{B3133A58-93EF-4C1B-B290-CBCBBE48E6BA}" destId="{3B52AD72-220A-4198-A4E8-2D61A4A97D37}" srcOrd="0" destOrd="0" presId="urn:microsoft.com/office/officeart/2008/layout/PictureAccentList"/>
    <dgm:cxn modelId="{184490EF-9C44-4C73-8FFD-2285B771EF6B}" type="presParOf" srcId="{3B52AD72-220A-4198-A4E8-2D61A4A97D37}" destId="{77A5B706-36C9-4786-9366-DD23252B22D3}" srcOrd="0" destOrd="0" presId="urn:microsoft.com/office/officeart/2008/layout/PictureAccentList"/>
    <dgm:cxn modelId="{F19A7711-58BE-4C46-A404-4E204E41D2C4}" type="presParOf" srcId="{77A5B706-36C9-4786-9366-DD23252B22D3}" destId="{9FEC7AD9-6C9A-47BF-B24F-7352102EBDCA}" srcOrd="0" destOrd="0" presId="urn:microsoft.com/office/officeart/2008/layout/PictureAccentList"/>
    <dgm:cxn modelId="{AB169AF5-E329-45AA-AEB7-C8C08C1931EE}" type="presParOf" srcId="{3B52AD72-220A-4198-A4E8-2D61A4A97D37}" destId="{D8449C6F-2B43-4C21-A72B-80B46E7C1377}" srcOrd="1" destOrd="0" presId="urn:microsoft.com/office/officeart/2008/layout/PictureAccentList"/>
    <dgm:cxn modelId="{339A25E7-14F2-49B6-92D5-0D8E5B87AC1D}" type="presParOf" srcId="{D8449C6F-2B43-4C21-A72B-80B46E7C1377}" destId="{92CE3A94-595A-4A34-AA34-F0BCC5AA1149}" srcOrd="0" destOrd="0" presId="urn:microsoft.com/office/officeart/2008/layout/PictureAccentList"/>
    <dgm:cxn modelId="{419F3929-2830-4CE7-B5E8-94C49F6C759E}" type="presParOf" srcId="{92CE3A94-595A-4A34-AA34-F0BCC5AA1149}" destId="{8700B724-F41E-46BA-BF4D-5B0D8A16D227}" srcOrd="0" destOrd="0" presId="urn:microsoft.com/office/officeart/2008/layout/PictureAccentList"/>
    <dgm:cxn modelId="{AADB3470-865F-4C73-9007-9DE605E44E9A}" type="presParOf" srcId="{92CE3A94-595A-4A34-AA34-F0BCC5AA1149}" destId="{1D877CB7-F64A-460D-9323-58AA46A3545F}" srcOrd="1" destOrd="0" presId="urn:microsoft.com/office/officeart/2008/layout/PictureAccentList"/>
    <dgm:cxn modelId="{E287587E-5DFB-4106-80D9-898FF7086F65}" type="presParOf" srcId="{D8449C6F-2B43-4C21-A72B-80B46E7C1377}" destId="{2BFA4A1C-9222-4040-B29A-09430E017FD1}" srcOrd="1" destOrd="0" presId="urn:microsoft.com/office/officeart/2008/layout/PictureAccentList"/>
    <dgm:cxn modelId="{FE11C7FA-315A-4691-8D43-42413C1B2FD8}" type="presParOf" srcId="{2BFA4A1C-9222-4040-B29A-09430E017FD1}" destId="{D6C17536-0583-47D1-B996-4C16867CD4AC}" srcOrd="0" destOrd="0" presId="urn:microsoft.com/office/officeart/2008/layout/PictureAccentList"/>
    <dgm:cxn modelId="{268D99AB-2CD0-47F9-9052-AA70BDF001AB}" type="presParOf" srcId="{2BFA4A1C-9222-4040-B29A-09430E017FD1}" destId="{FBB890BD-0E4F-49E4-BD18-3251D819F32E}" srcOrd="1" destOrd="0" presId="urn:microsoft.com/office/officeart/2008/layout/PictureAccentList"/>
    <dgm:cxn modelId="{21219F7C-AC3B-4267-8EB6-C16CA6FF309E}" type="presParOf" srcId="{D8449C6F-2B43-4C21-A72B-80B46E7C1377}" destId="{6F10BBEA-45D3-49E0-9B53-2A48DC7E455A}" srcOrd="2" destOrd="0" presId="urn:microsoft.com/office/officeart/2008/layout/PictureAccentList"/>
    <dgm:cxn modelId="{B2959BFF-C828-4A87-8FF5-89B69092ECD9}" type="presParOf" srcId="{6F10BBEA-45D3-49E0-9B53-2A48DC7E455A}" destId="{174673FD-0682-49C4-A94D-0CA9301B6E4C}" srcOrd="0" destOrd="0" presId="urn:microsoft.com/office/officeart/2008/layout/PictureAccentList"/>
    <dgm:cxn modelId="{3B85EE5D-E228-4F51-B575-1C711201F4DB}" type="presParOf" srcId="{6F10BBEA-45D3-49E0-9B53-2A48DC7E455A}" destId="{FFB3DDA7-BCB5-42E2-BE75-8825395419A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C7AD9-6C9A-47BF-B24F-7352102EBDCA}">
      <dsp:nvSpPr>
        <dsp:cNvPr id="0" name=""/>
        <dsp:cNvSpPr/>
      </dsp:nvSpPr>
      <dsp:spPr>
        <a:xfrm>
          <a:off x="0" y="133504"/>
          <a:ext cx="7713282" cy="1259669"/>
        </a:xfrm>
        <a:prstGeom prst="roundRect">
          <a:avLst>
            <a:gd name="adj" fmla="val 10000"/>
          </a:avLst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1" kern="1200" dirty="0">
            <a:solidFill>
              <a:srgbClr val="FFC000"/>
            </a:solidFill>
          </a:endParaRPr>
        </a:p>
      </dsp:txBody>
      <dsp:txXfrm>
        <a:off x="36894" y="170398"/>
        <a:ext cx="7639494" cy="1185881"/>
      </dsp:txXfrm>
    </dsp:sp>
    <dsp:sp modelId="{8700B724-F41E-46BA-BF4D-5B0D8A16D227}">
      <dsp:nvSpPr>
        <dsp:cNvPr id="0" name=""/>
        <dsp:cNvSpPr/>
      </dsp:nvSpPr>
      <dsp:spPr>
        <a:xfrm>
          <a:off x="0" y="1595313"/>
          <a:ext cx="1122999" cy="11229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877CB7-F64A-460D-9323-58AA46A3545F}">
      <dsp:nvSpPr>
        <dsp:cNvPr id="0" name=""/>
        <dsp:cNvSpPr/>
      </dsp:nvSpPr>
      <dsp:spPr>
        <a:xfrm>
          <a:off x="1142763" y="1595313"/>
          <a:ext cx="6171576" cy="1122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21 Online Undergraduate Programs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2000" kern="1200" dirty="0" smtClean="0"/>
            <a:t>(State colleges and select out-of-state partners)</a:t>
          </a:r>
          <a:endParaRPr lang="en-US" sz="2000" kern="1200" dirty="0"/>
        </a:p>
      </dsp:txBody>
      <dsp:txXfrm>
        <a:off x="1197593" y="1650143"/>
        <a:ext cx="6061916" cy="1013339"/>
      </dsp:txXfrm>
    </dsp:sp>
    <dsp:sp modelId="{D6C17536-0583-47D1-B996-4C16867CD4AC}">
      <dsp:nvSpPr>
        <dsp:cNvPr id="0" name=""/>
        <dsp:cNvSpPr/>
      </dsp:nvSpPr>
      <dsp:spPr>
        <a:xfrm>
          <a:off x="0" y="2853073"/>
          <a:ext cx="1122999" cy="11229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B890BD-0E4F-49E4-BD18-3251D819F32E}">
      <dsp:nvSpPr>
        <dsp:cNvPr id="0" name=""/>
        <dsp:cNvSpPr/>
      </dsp:nvSpPr>
      <dsp:spPr>
        <a:xfrm>
          <a:off x="1142763" y="2853073"/>
          <a:ext cx="6171576" cy="1122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Non Market-Rate Graduate Degrees and Certificates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2000" kern="1200" dirty="0" smtClean="0"/>
            <a:t>(Promote </a:t>
          </a:r>
          <a:r>
            <a:rPr lang="en-US" sz="2000" b="1" kern="1200" dirty="0" smtClean="0"/>
            <a:t>2+2+2</a:t>
          </a:r>
          <a:r>
            <a:rPr lang="en-US" sz="2000" kern="1200" dirty="0" smtClean="0"/>
            <a:t> online pathways)</a:t>
          </a:r>
          <a:endParaRPr lang="en-US" sz="2000" kern="1200" dirty="0"/>
        </a:p>
      </dsp:txBody>
      <dsp:txXfrm>
        <a:off x="1197593" y="2907903"/>
        <a:ext cx="6061916" cy="1013339"/>
      </dsp:txXfrm>
    </dsp:sp>
    <dsp:sp modelId="{174673FD-0682-49C4-A94D-0CA9301B6E4C}">
      <dsp:nvSpPr>
        <dsp:cNvPr id="0" name=""/>
        <dsp:cNvSpPr/>
      </dsp:nvSpPr>
      <dsp:spPr>
        <a:xfrm>
          <a:off x="0" y="4110832"/>
          <a:ext cx="1122999" cy="11229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FB3DDA7-BCB5-42E2-BE75-8825395419A1}">
      <dsp:nvSpPr>
        <dsp:cNvPr id="0" name=""/>
        <dsp:cNvSpPr/>
      </dsp:nvSpPr>
      <dsp:spPr>
        <a:xfrm>
          <a:off x="1142763" y="4110832"/>
          <a:ext cx="6171576" cy="1122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National Market-Rate Graduate Programs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2000" kern="1200" dirty="0" smtClean="0"/>
            <a:t>(Example: Master of Social Work)</a:t>
          </a:r>
        </a:p>
      </dsp:txBody>
      <dsp:txXfrm>
        <a:off x="1197593" y="4165662"/>
        <a:ext cx="6061916" cy="1013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l">
              <a:defRPr sz="1200"/>
            </a:lvl1pPr>
          </a:lstStyle>
          <a:p>
            <a:r>
              <a:rPr lang="en-US" dirty="0" smtClean="0"/>
              <a:t>Aug 1 Presentation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2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r">
              <a:defRPr sz="1200"/>
            </a:lvl1pPr>
          </a:lstStyle>
          <a:p>
            <a:fld id="{1B2B353B-17DE-F24E-9686-9B8AC9ABF67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8"/>
            <a:ext cx="3037840" cy="466433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r">
              <a:defRPr sz="1200"/>
            </a:lvl1pPr>
          </a:lstStyle>
          <a:p>
            <a:fld id="{883FAFBE-6A90-E941-9DCD-9279D83C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2"/>
            <a:ext cx="3037840" cy="466434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r">
              <a:defRPr sz="1200"/>
            </a:lvl1pPr>
          </a:lstStyle>
          <a:p>
            <a:fld id="{6A5E00F6-FCEB-3240-BF91-2FE8D291BB05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7212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4" rIns="93166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6" tIns="46584" rIns="93166" bIns="465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8"/>
            <a:ext cx="3037840" cy="466433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r">
              <a:defRPr sz="1200"/>
            </a:lvl1pPr>
          </a:lstStyle>
          <a:p>
            <a:fld id="{BF01AEB7-DF1E-074E-AD3C-BD912806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5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35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51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25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8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Rule from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2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4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06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98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7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31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Top: Cost to build classroom space without online / hybrid</a:t>
            </a:r>
            <a:r>
              <a:rPr lang="en-US" baseline="0" dirty="0" smtClean="0"/>
              <a:t> modalities</a:t>
            </a:r>
          </a:p>
          <a:p>
            <a:r>
              <a:rPr lang="en-US" baseline="0" dirty="0" smtClean="0"/>
              <a:t>Bottom: Annual maintenance costs for those facilities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4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Modalities explained: https://cdl.ucf.edu/support/student/modalities/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7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38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98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 = Semester Credit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64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8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1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00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42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59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39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= Lecture Capture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61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1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0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13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6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4E65-9A6E-4226-B55F-48DEBFCE3BB6}" type="datetime1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06D1-6B3E-48F2-8866-1189860E16EB}" type="datetime1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2188-A6EF-4798-B4C5-490796917326}" type="datetime1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3429000"/>
            <a:ext cx="1070186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080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49647C7-4A0A-468F-A888-3A66FEF54DDA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53784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5EDCA-E241-4E06-A819-4C9B63DCD3D2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75874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567CF-49CF-469A-8DDA-B217A91701DA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06817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0069" y="1676400"/>
            <a:ext cx="5050367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635" y="1676400"/>
            <a:ext cx="5050367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1057C-0918-4A76-A392-23D13C8EAF10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25331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D1259-AB24-462C-9527-03DEEA1737C0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69831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B0788-A4DE-459E-8566-C9DFFCBD8D9F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4817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AF9C9-A212-4BEC-A926-27F4DB330B4D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16669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39D0C-CD15-40AD-AEAE-48970C86F885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775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EDF2-1E40-4DC6-BA1D-4A76110FB445}" type="datetime1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6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276D5-C408-44B4-A788-5F230B6110D1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56682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4D761-57C8-4311-9334-8E2BB9BF5751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9667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266700"/>
            <a:ext cx="27940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66700"/>
            <a:ext cx="81788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358D2-8EB8-4729-BB40-28A9EE86E642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89272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667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80068" y="1676400"/>
            <a:ext cx="10303933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2BC39-9A4A-4B53-A7BE-F04437508A80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15925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5" y="301625"/>
            <a:ext cx="975148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826685" y="1827213"/>
            <a:ext cx="9751483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D69EB-4D97-47E3-BB5B-7F97A4122B93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13101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4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7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5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4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7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6D95-3A01-42AF-8780-25D3D8432273}" type="datetime1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6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5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45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7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7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9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7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8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3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3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EAD8E-56BF-4A98-8D8C-9D22E3B3E466}" type="datetime1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8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6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7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19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85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4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6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7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1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8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FFEAE-34D1-4058-B220-29CD01E24824}" type="datetime1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4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0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1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2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25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7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80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1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5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58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6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45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92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0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70F48-0D56-4BA3-93D9-365A2D776F27}" type="datetime1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26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7"/>
            <a:ext cx="735651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4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8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2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4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1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42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6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6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1" y="6513921"/>
            <a:ext cx="6545367" cy="20755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6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9CCE-1AF3-432C-9232-C4B791D6D8B8}" type="datetime1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C95A2-5AD4-417F-A7D6-4FB2E6BBE11E}" type="datetime1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4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B6A662F6-B2B3-4113-92B5-6F9102CED2A4}" type="datetime1">
              <a:rPr lang="en-US" smtClean="0"/>
              <a:t>10/30/2018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406" y="6087032"/>
            <a:ext cx="761791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8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CC"/>
            </a:gs>
            <a:gs pos="50000">
              <a:srgbClr val="000082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1" y="1371600"/>
            <a:ext cx="1070186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66700"/>
            <a:ext cx="10363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80068" y="1676400"/>
            <a:ext cx="103039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172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50">
                <a:latin typeface="Times New Roman" pitchFamily="18" charset="0"/>
              </a:defRPr>
            </a:lvl1pPr>
          </a:lstStyle>
          <a:p>
            <a:fld id="{18F327A9-8C26-4481-8D84-6F487AF72780}" type="datetime1">
              <a:rPr lang="en-US" smtClean="0">
                <a:solidFill>
                  <a:srgbClr val="FFFF00"/>
                </a:solidFill>
              </a:rPr>
              <a:t>10/30/2018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1722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172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itchFamily="18" charset="0"/>
              </a:defRPr>
            </a:lvl1pPr>
          </a:lstStyle>
          <a:p>
            <a:fld id="{6C49371A-7395-4E14-BF6A-C87243ED3707}" type="slidenum">
              <a:rPr lang="en-US" smtClean="0">
                <a:solidFill>
                  <a:srgbClr val="FFFF00"/>
                </a:solidFill>
              </a:rPr>
              <a:pPr/>
              <a:t>‹#›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032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spd="med">
    <p:wip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5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5"/>
            <a:ext cx="2552491" cy="272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7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5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5"/>
            <a:ext cx="2552491" cy="272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7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5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5"/>
            <a:ext cx="2552491" cy="272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7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5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5"/>
            <a:ext cx="2552491" cy="272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7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12192000" cy="290015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67985"/>
            <a:ext cx="2552491" cy="272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1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>
                <a:solidFill>
                  <a:prstClr val="white"/>
                </a:solidFill>
              </a:rPr>
              <a:pPr/>
              <a:t>10/30/2018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7"/>
            <a:ext cx="83820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1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ti.online.ucf.edu/spd-standalon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16" y="2081812"/>
            <a:ext cx="439522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 smtClean="0"/>
              <a:t>UCF Online </a:t>
            </a:r>
            <a:r>
              <a:rPr lang="en-US" dirty="0" err="1" smtClean="0"/>
              <a:t>TransferConnect</a:t>
            </a:r>
            <a:r>
              <a:rPr lang="en-US" dirty="0" smtClean="0"/>
              <a:t> State College Partners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Miami-Dade College</a:t>
            </a:r>
          </a:p>
          <a:p>
            <a:r>
              <a:rPr lang="en-US" dirty="0" smtClean="0"/>
              <a:t>Key West Community College</a:t>
            </a:r>
          </a:p>
          <a:p>
            <a:r>
              <a:rPr lang="en-US" dirty="0" smtClean="0"/>
              <a:t>Polk State College</a:t>
            </a:r>
          </a:p>
          <a:p>
            <a:r>
              <a:rPr lang="en-US" dirty="0" smtClean="0"/>
              <a:t>Indian River State College</a:t>
            </a:r>
          </a:p>
          <a:p>
            <a:r>
              <a:rPr lang="en-US" dirty="0" smtClean="0"/>
              <a:t>Pasco-Hernando State College</a:t>
            </a:r>
          </a:p>
          <a:p>
            <a:r>
              <a:rPr lang="en-US" dirty="0" smtClean="0"/>
              <a:t>Florida Gateway College</a:t>
            </a:r>
          </a:p>
          <a:p>
            <a:r>
              <a:rPr lang="en-US" dirty="0" smtClean="0"/>
              <a:t>Pending</a:t>
            </a:r>
          </a:p>
          <a:p>
            <a:pPr lvl="1"/>
            <a:r>
              <a:rPr lang="en-US" dirty="0" smtClean="0"/>
              <a:t>North Florida Community College</a:t>
            </a:r>
          </a:p>
          <a:p>
            <a:pPr lvl="1"/>
            <a:r>
              <a:rPr lang="en-US" dirty="0" smtClean="0"/>
              <a:t>Northwest Florida State College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9550" y="6567986"/>
            <a:ext cx="628650" cy="281208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Fully Online Students in Online Programs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152650" y="1804988"/>
          <a:ext cx="7877176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96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QUALITY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434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914575"/>
              </p:ext>
            </p:extLst>
          </p:nvPr>
        </p:nvGraphicFramePr>
        <p:xfrm>
          <a:off x="1981200" y="1976569"/>
          <a:ext cx="8229600" cy="448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4211530"/>
            <a:ext cx="1509032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Percent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Student Success</a:t>
            </a:r>
          </a:p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(A, B, or C grade)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02549" y="6567986"/>
            <a:ext cx="735651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343536"/>
              </p:ext>
            </p:extLst>
          </p:nvPr>
        </p:nvGraphicFramePr>
        <p:xfrm>
          <a:off x="1981200" y="1950846"/>
          <a:ext cx="8229600" cy="4488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3985231"/>
            <a:ext cx="1371600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Percent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Student Withdrawal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49" y="6567986"/>
            <a:ext cx="735651" cy="281208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2628900" y="2761703"/>
            <a:ext cx="7443788" cy="29606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/>
              <a:t>Blended Learning		57%</a:t>
            </a:r>
          </a:p>
          <a:p>
            <a:pPr marL="0" indent="0">
              <a:buNone/>
            </a:pPr>
            <a:r>
              <a:rPr lang="en-US" sz="3200" dirty="0"/>
              <a:t>Fully Online 			55%</a:t>
            </a:r>
          </a:p>
          <a:p>
            <a:pPr marL="0" indent="0">
              <a:buNone/>
            </a:pPr>
            <a:r>
              <a:rPr lang="en-US" sz="3200" dirty="0"/>
              <a:t>Face-to-Face 			53%</a:t>
            </a:r>
          </a:p>
          <a:p>
            <a:pPr marL="0" indent="0">
              <a:buNone/>
            </a:pPr>
            <a:r>
              <a:rPr lang="en-US" sz="3200" dirty="0"/>
              <a:t>Video (fully online) 		47%</a:t>
            </a:r>
          </a:p>
          <a:p>
            <a:pPr marL="0" indent="0">
              <a:buNone/>
            </a:pPr>
            <a:r>
              <a:rPr lang="en-US" sz="3200" dirty="0"/>
              <a:t>Video (blended)		45%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3920" y="2107571"/>
            <a:ext cx="280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 = 1,431,907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825449" y="5679564"/>
            <a:ext cx="3992880" cy="400110"/>
          </a:xfrm>
          <a:prstGeom prst="rect">
            <a:avLst/>
          </a:prstGeom>
          <a:noFill/>
          <a:ln w="12700">
            <a:noFill/>
            <a:prstDash val="sysDot"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600" i="1" dirty="0">
                <a:latin typeface="Arial" charset="0"/>
              </a:rPr>
              <a:t> </a:t>
            </a:r>
            <a:r>
              <a:rPr lang="en-US" sz="2000" i="1" dirty="0"/>
              <a:t>–</a:t>
            </a:r>
            <a:r>
              <a:rPr lang="en-US" sz="2000" dirty="0"/>
              <a:t> </a:t>
            </a:r>
            <a:r>
              <a:rPr lang="en-US" i="1" dirty="0">
                <a:latin typeface="Arial" charset="0"/>
              </a:rPr>
              <a:t>Dziuban &amp; Moskal, 2017</a:t>
            </a:r>
            <a:endParaRPr lang="en-US" sz="1600" i="1" dirty="0">
              <a:latin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Overall “Excellent” Student </a:t>
            </a:r>
            <a:b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Ratings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80975" y="6567986"/>
            <a:ext cx="838200" cy="281208"/>
          </a:xfrm>
        </p:spPr>
        <p:txBody>
          <a:bodyPr/>
          <a:lstStyle/>
          <a:p>
            <a:pPr algn="l"/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16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07782" y="1183483"/>
            <a:ext cx="1381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700" b="1" dirty="0">
              <a:solidFill>
                <a:srgbClr val="FFCC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83877" y="2812367"/>
            <a:ext cx="7441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Helping Achieve Course Objectives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47665" y="3300070"/>
            <a:ext cx="732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/>
              <a:t>Communicating Ideas And/or Information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6974181" y="2914650"/>
            <a:ext cx="3429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659981" y="291465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8402931" y="291465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9088731" y="291465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9774531" y="291465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514639" y="2242407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r>
              <a:rPr lang="en-US" sz="1800" dirty="0">
                <a:solidFill>
                  <a:srgbClr val="FFFF00"/>
                </a:solidFill>
              </a:rPr>
              <a:t>                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Very</a:t>
            </a:r>
            <a:endParaRPr lang="en-US" sz="1800" dirty="0">
              <a:solidFill>
                <a:srgbClr val="FFFF00"/>
              </a:solidFill>
            </a:endParaRPr>
          </a:p>
          <a:p>
            <a:pPr eaLnBrk="0" fontAlgn="base" hangingPunct="0">
              <a:spcAft>
                <a:spcPct val="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Excellent  Good   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Good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    Fair     Poor</a:t>
            </a: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974181" y="3429000"/>
            <a:ext cx="342900" cy="228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688556" y="342900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8402931" y="342900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9088731" y="342900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9774531" y="3429000"/>
            <a:ext cx="342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179621" y="4470798"/>
            <a:ext cx="79851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probability of an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overall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rating of 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Excellent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.92      &amp;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probability of an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overall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rating of 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Fair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Poor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≈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.00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229226" y="2098463"/>
            <a:ext cx="1346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</a:rPr>
              <a:t>If...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600201" y="621679"/>
            <a:ext cx="9143999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b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 decision rule for the probability of faculty member receiving an overall rating of </a:t>
            </a:r>
            <a:r>
              <a:rPr lang="en-US" sz="2800" i="1" dirty="0">
                <a:latin typeface="Helvetica" panose="020B0604020202020204" pitchFamily="34" charset="0"/>
                <a:cs typeface="Helvetica" panose="020B0604020202020204" pitchFamily="34" charset="0"/>
              </a:rPr>
              <a:t>Excellent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010150" y="4072799"/>
            <a:ext cx="2540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C000"/>
                </a:solidFill>
              </a:rPr>
              <a:t>Then...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12994" y="6045742"/>
            <a:ext cx="2429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/>
              <a:t>(N=1,431,907)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73758" y="6045742"/>
            <a:ext cx="31363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/>
              <a:t>(Rule N=85,157)</a:t>
            </a:r>
          </a:p>
        </p:txBody>
      </p:sp>
    </p:spTree>
    <p:extLst>
      <p:ext uri="{BB962C8B-B14F-4D97-AF65-F5344CB8AC3E}">
        <p14:creationId xmlns:p14="http://schemas.microsoft.com/office/powerpoint/2010/main" val="42219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37714"/>
            <a:ext cx="9144000" cy="828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 comparison of excellent ratings by course </a:t>
            </a:r>
            <a:r>
              <a:rPr lang="en-US" sz="2400" u="sng" dirty="0">
                <a:latin typeface="Helvetica" panose="020B0604020202020204" pitchFamily="34" charset="0"/>
                <a:cs typeface="Helvetica" panose="020B0604020202020204" pitchFamily="34" charset="0"/>
              </a:rPr>
              <a:t>modality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--unadjusted and adjusted for instructors satisfying the Rule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40945" y="3031045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		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21733" y="2991112"/>
            <a:ext cx="6486525" cy="24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65200" algn="ctr"/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225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Blended	57	91</a:t>
            </a:r>
          </a:p>
          <a:p>
            <a:pPr eaLnBrk="0" fontAlgn="base" hangingPunct="0">
              <a:spcBef>
                <a:spcPct val="0"/>
              </a:spcBef>
              <a:spcAft>
                <a:spcPts val="225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Online		55	93</a:t>
            </a:r>
          </a:p>
          <a:p>
            <a:pPr eaLnBrk="0" fontAlgn="base" hangingPunct="0">
              <a:spcBef>
                <a:spcPct val="0"/>
              </a:spcBef>
              <a:spcAft>
                <a:spcPts val="225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Face-to-face	53	91</a:t>
            </a:r>
          </a:p>
          <a:p>
            <a:pPr eaLnBrk="0" fontAlgn="base" hangingPunct="0">
              <a:spcBef>
                <a:spcPct val="0"/>
              </a:spcBef>
              <a:spcAft>
                <a:spcPts val="225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Lecture capture	47	89</a:t>
            </a:r>
          </a:p>
          <a:p>
            <a:pPr eaLnBrk="0" fontAlgn="base" hangingPunct="0">
              <a:spcBef>
                <a:spcPct val="0"/>
              </a:spcBef>
              <a:spcAft>
                <a:spcPts val="225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Blended LC	45	89</a:t>
            </a:r>
            <a:r>
              <a:rPr lang="en-US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21733" y="2166636"/>
            <a:ext cx="6913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71850" algn="ctr"/>
                <a:tab pos="58864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Course	 Overall	  If Rule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dirty="0"/>
              <a:t>Modality	  % Excellent 	 % Excellent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9012" y="5516003"/>
            <a:ext cx="2403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kern="0" dirty="0">
                <a:ea typeface="+mj-ea"/>
                <a:cs typeface="+mj-cs"/>
              </a:rPr>
              <a:t>(N=1,431,907)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0424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24469" y="228600"/>
            <a:ext cx="6889898" cy="6168934"/>
            <a:chOff x="1100469" y="228600"/>
            <a:chExt cx="6889898" cy="6168934"/>
          </a:xfrm>
        </p:grpSpPr>
        <p:pic>
          <p:nvPicPr>
            <p:cNvPr id="7" name="Picture 2" descr="https://online.ucf.edu/files/2016/07/cdl-miss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8" r="7227"/>
            <a:stretch/>
          </p:blipFill>
          <p:spPr bwMode="auto">
            <a:xfrm>
              <a:off x="1100469" y="228600"/>
              <a:ext cx="6889898" cy="6168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216349" y="1866014"/>
              <a:ext cx="2775098" cy="31419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636875" y="2695353"/>
              <a:ext cx="3875568" cy="1217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76" y="2881907"/>
            <a:ext cx="3934046" cy="6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http://online.ucf.edu/files/2013/09/PathwaysBrochure_Fall2015_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3" y="1380446"/>
            <a:ext cx="5672239" cy="48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82463" y="189699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1721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6000" dirty="0" smtClean="0"/>
              <a:t>ACCESS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474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13" y="80963"/>
            <a:ext cx="8401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06" y="101601"/>
            <a:ext cx="8345849" cy="644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AFFORDABILITY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128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UCF_20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938" y="1"/>
            <a:ext cx="925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UCF_2014.png"/>
          <p:cNvPicPr>
            <a:picLocks noChangeAspect="1"/>
          </p:cNvPicPr>
          <p:nvPr/>
        </p:nvPicPr>
        <p:blipFill rotWithShape="1"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938" y="1"/>
            <a:ext cx="925666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5640" y="1271422"/>
            <a:ext cx="88058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>
                  <a:solidFill>
                    <a:schemeClr val="bg1"/>
                  </a:solidFill>
                </a:ln>
              </a:rPr>
              <a:t>$192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3429001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>
                  <a:solidFill>
                    <a:schemeClr val="bg1"/>
                  </a:solidFill>
                </a:ln>
              </a:rPr>
              <a:t>$7.2 M</a:t>
            </a:r>
          </a:p>
        </p:txBody>
      </p:sp>
    </p:spTree>
    <p:extLst>
      <p:ext uri="{BB962C8B-B14F-4D97-AF65-F5344CB8AC3E}">
        <p14:creationId xmlns:p14="http://schemas.microsoft.com/office/powerpoint/2010/main" val="30726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0" y="44825"/>
            <a:ext cx="8382000" cy="6424804"/>
            <a:chOff x="76912" y="463784"/>
            <a:chExt cx="7993249" cy="59664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106" r="711" b="1"/>
            <a:stretch/>
          </p:blipFill>
          <p:spPr>
            <a:xfrm>
              <a:off x="273536" y="463784"/>
              <a:ext cx="7796625" cy="59664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912" y="794759"/>
              <a:ext cx="551738" cy="207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8670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dirty="0">
                <a:latin typeface="Helvetica" panose="020B0604020202020204" pitchFamily="34" charset="0"/>
                <a:cs typeface="Helvetica" panose="020B0604020202020204" pitchFamily="34" charset="0"/>
              </a:rPr>
              <a:t>Online % and Speed to Graduation (FTIC Full-time)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18661" y="2194442"/>
            <a:ext cx="7117027" cy="4064000"/>
            <a:chOff x="694660" y="2194442"/>
            <a:chExt cx="7117027" cy="4064000"/>
          </a:xfrm>
        </p:grpSpPr>
        <p:graphicFrame>
          <p:nvGraphicFramePr>
            <p:cNvPr id="8" name="Chart 7"/>
            <p:cNvGraphicFramePr/>
            <p:nvPr>
              <p:extLst/>
            </p:nvPr>
          </p:nvGraphicFramePr>
          <p:xfrm>
            <a:off x="694660" y="2194442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836740" y="2599660"/>
              <a:ext cx="974947" cy="300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N=0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N=5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N=30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N=381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N=1,556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N=2,155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N=231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9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8" y="1795130"/>
            <a:ext cx="10882303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 smtClean="0"/>
              <a:t>Technical Integrations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UDOIT</a:t>
            </a:r>
          </a:p>
          <a:p>
            <a:r>
              <a:rPr lang="en-US" dirty="0" smtClean="0"/>
              <a:t>Student Performance Dashboard</a:t>
            </a:r>
          </a:p>
          <a:p>
            <a:r>
              <a:rPr lang="en-US" dirty="0" smtClean="0"/>
              <a:t>Quiz Moderator</a:t>
            </a:r>
          </a:p>
          <a:p>
            <a:r>
              <a:rPr lang="en-US" dirty="0" smtClean="0"/>
              <a:t>Due Date Changer</a:t>
            </a:r>
          </a:p>
          <a:p>
            <a:r>
              <a:rPr lang="en-US" dirty="0" err="1" smtClean="0"/>
              <a:t>Proctorhub</a:t>
            </a:r>
            <a:endParaRPr lang="en-US" dirty="0" smtClean="0"/>
          </a:p>
          <a:p>
            <a:r>
              <a:rPr lang="en-US" dirty="0" err="1" smtClean="0"/>
              <a:t>Obojobo</a:t>
            </a:r>
            <a:endParaRPr lang="en-US" dirty="0" smtClean="0"/>
          </a:p>
          <a:p>
            <a:r>
              <a:rPr lang="en-US" dirty="0" smtClean="0"/>
              <a:t>Materia</a:t>
            </a:r>
          </a:p>
          <a:p>
            <a:r>
              <a:rPr lang="en-US" dirty="0" smtClean="0"/>
              <a:t>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38472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Student Performance Dashboard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62615" y="6567986"/>
            <a:ext cx="8229600" cy="2900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800" dirty="0">
                <a:hlinkClick r:id="rId3"/>
              </a:rPr>
              <a:t>https://lti.online.ucf.edu/spd-standalone/</a:t>
            </a:r>
            <a:r>
              <a:rPr lang="en-US" sz="18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158" y="1417638"/>
            <a:ext cx="7110042" cy="4938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18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00175" y="1803400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/>
              <a:t>Orlando, FL</a:t>
            </a:r>
          </a:p>
          <a:p>
            <a:pPr marL="457200" indent="-457200"/>
            <a:r>
              <a:rPr lang="en-US" b="1" dirty="0"/>
              <a:t>Metropolitan, suburban university</a:t>
            </a:r>
          </a:p>
          <a:p>
            <a:pPr marL="457200" indent="-457200"/>
            <a:r>
              <a:rPr lang="en-US" b="1" dirty="0"/>
              <a:t>64,000+ students</a:t>
            </a:r>
          </a:p>
          <a:p>
            <a:pPr marL="457200" indent="-457200"/>
            <a:r>
              <a:rPr lang="en-US" b="1" dirty="0"/>
              <a:t>One of the largest universities in U.S.</a:t>
            </a:r>
          </a:p>
          <a:p>
            <a:pPr marL="457200" indent="-457200"/>
            <a:r>
              <a:rPr lang="en-US" b="1" dirty="0"/>
              <a:t>Carnegie classification: RU/VH Research University: Very High Research Activity</a:t>
            </a:r>
          </a:p>
          <a:p>
            <a:pPr marL="457200" indent="-457200"/>
            <a:r>
              <a:rPr lang="en-US" b="1" dirty="0"/>
              <a:t>216 degree programs across 11 colleges</a:t>
            </a:r>
          </a:p>
          <a:p>
            <a:pPr marL="457200" indent="-457200"/>
            <a:r>
              <a:rPr lang="en-US" b="1" dirty="0"/>
              <a:t>11 Campuses throughout Central Florida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658814"/>
            <a:ext cx="7886700" cy="882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b="1" dirty="0"/>
              <a:t>UCF</a:t>
            </a:r>
          </a:p>
        </p:txBody>
      </p:sp>
    </p:spTree>
    <p:extLst>
      <p:ext uri="{BB962C8B-B14F-4D97-AF65-F5344CB8AC3E}">
        <p14:creationId xmlns:p14="http://schemas.microsoft.com/office/powerpoint/2010/main" val="25044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8096250" cy="1325563"/>
          </a:xfrm>
        </p:spPr>
        <p:txBody>
          <a:bodyPr/>
          <a:lstStyle/>
          <a:p>
            <a:r>
              <a:rPr lang="en-US" dirty="0" smtClean="0"/>
              <a:t>Personalized Adaptive Learning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Math</a:t>
            </a:r>
          </a:p>
          <a:p>
            <a:pPr lvl="1"/>
            <a:r>
              <a:rPr lang="en-US" dirty="0" err="1" smtClean="0"/>
              <a:t>CWiC</a:t>
            </a:r>
            <a:r>
              <a:rPr lang="en-US" dirty="0" smtClean="0"/>
              <a:t> evaluation</a:t>
            </a:r>
          </a:p>
          <a:p>
            <a:r>
              <a:rPr lang="en-US" dirty="0" smtClean="0"/>
              <a:t>Educational Research</a:t>
            </a:r>
          </a:p>
          <a:p>
            <a:r>
              <a:rPr lang="en-US" dirty="0" smtClean="0"/>
              <a:t>Nursing</a:t>
            </a:r>
          </a:p>
          <a:p>
            <a:r>
              <a:rPr lang="en-US" dirty="0" smtClean="0"/>
              <a:t>Psychology</a:t>
            </a:r>
          </a:p>
          <a:p>
            <a:r>
              <a:rPr lang="en-US" dirty="0" smtClean="0"/>
              <a:t>Others</a:t>
            </a:r>
          </a:p>
          <a:p>
            <a:endParaRPr lang="en-US" dirty="0"/>
          </a:p>
          <a:p>
            <a:r>
              <a:rPr lang="en-US" dirty="0" smtClean="0"/>
              <a:t>Moving from pilot to strategy</a:t>
            </a:r>
          </a:p>
          <a:p>
            <a:pPr lvl="1"/>
            <a:r>
              <a:rPr lang="en-US" dirty="0" smtClean="0"/>
              <a:t>DFW, gateway courses, success marker courses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 smtClean="0"/>
              <a:t>Reduced Seat Time Adaptive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Planned pilot</a:t>
            </a:r>
          </a:p>
          <a:p>
            <a:r>
              <a:rPr lang="en-US" dirty="0" smtClean="0"/>
              <a:t>3 courses in Fall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378" y="3065087"/>
            <a:ext cx="9011949" cy="29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 smtClean="0"/>
              <a:t>Adaptive Research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UCF research</a:t>
            </a:r>
          </a:p>
          <a:p>
            <a:pPr lvl="1"/>
            <a:r>
              <a:rPr lang="en-US" dirty="0" smtClean="0"/>
              <a:t>Student survey</a:t>
            </a:r>
          </a:p>
          <a:p>
            <a:pPr lvl="1"/>
            <a:r>
              <a:rPr lang="en-US" dirty="0" smtClean="0"/>
              <a:t>Analytics </a:t>
            </a:r>
          </a:p>
          <a:p>
            <a:pPr lvl="1"/>
            <a:r>
              <a:rPr lang="en-US" dirty="0" smtClean="0"/>
              <a:t>Student success</a:t>
            </a:r>
          </a:p>
          <a:p>
            <a:r>
              <a:rPr lang="en-US" dirty="0" smtClean="0"/>
              <a:t>Collaborative research (CTU, </a:t>
            </a:r>
            <a:r>
              <a:rPr lang="en-US" dirty="0" err="1" smtClean="0"/>
              <a:t>Baypath</a:t>
            </a:r>
            <a:r>
              <a:rPr lang="en-US" dirty="0" smtClean="0"/>
              <a:t>, APUS)</a:t>
            </a:r>
          </a:p>
          <a:p>
            <a:r>
              <a:rPr lang="en-US" dirty="0" smtClean="0"/>
              <a:t>Results that can be applied to other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Student Survey Collaboration (UCF-CTU): </a:t>
            </a:r>
            <a:br>
              <a:rPr lang="en-US" sz="3200" dirty="0"/>
            </a:br>
            <a:r>
              <a:rPr lang="en-US" sz="3200" dirty="0"/>
              <a:t>Students who would take another adaptive learning course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905566"/>
              </p:ext>
            </p:extLst>
          </p:nvPr>
        </p:nvGraphicFramePr>
        <p:xfrm>
          <a:off x="1905001" y="2002684"/>
          <a:ext cx="8023698" cy="374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630768" y="5606901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P=.01</a:t>
            </a:r>
          </a:p>
        </p:txBody>
      </p:sp>
    </p:spTree>
    <p:extLst>
      <p:ext uri="{BB962C8B-B14F-4D97-AF65-F5344CB8AC3E}">
        <p14:creationId xmlns:p14="http://schemas.microsoft.com/office/powerpoint/2010/main" val="17148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 smtClean="0"/>
              <a:t>Psychology: Mean Module Scores by Course Success</a:t>
            </a:r>
            <a:endParaRPr lang="en-US" dirty="0"/>
          </a:p>
        </p:txBody>
      </p:sp>
      <p:graphicFrame>
        <p:nvGraphicFramePr>
          <p:cNvPr id="7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125548"/>
              </p:ext>
            </p:extLst>
          </p:nvPr>
        </p:nvGraphicFramePr>
        <p:xfrm>
          <a:off x="1620716" y="1967488"/>
          <a:ext cx="8101931" cy="383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94810" y="2502620"/>
            <a:ext cx="1044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Success</a:t>
            </a:r>
          </a:p>
          <a:p>
            <a:pPr algn="ctr"/>
            <a:r>
              <a:rPr lang="en-US" sz="2100" dirty="0"/>
              <a:t>(n=258)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4024" y="4465180"/>
            <a:ext cx="1561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Non-success</a:t>
            </a:r>
          </a:p>
          <a:p>
            <a:pPr algn="ctr"/>
            <a:r>
              <a:rPr lang="en-US" sz="2100" dirty="0"/>
              <a:t>(n=20)</a:t>
            </a:r>
          </a:p>
        </p:txBody>
      </p:sp>
    </p:spTree>
    <p:extLst>
      <p:ext uri="{BB962C8B-B14F-4D97-AF65-F5344CB8AC3E}">
        <p14:creationId xmlns:p14="http://schemas.microsoft.com/office/powerpoint/2010/main" val="11052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36" y="2277944"/>
            <a:ext cx="3993356" cy="3721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53" y="2277944"/>
            <a:ext cx="3971925" cy="3721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527948" y="4512435"/>
            <a:ext cx="260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 Covered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953129" y="4512434"/>
            <a:ext cx="260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 Covered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6153" y="6063146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62206" y="6066263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0084" y="1862446"/>
            <a:ext cx="33057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Finished course early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0414" y="1862446"/>
            <a:ext cx="4342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Started late and finished on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3589" y="141722"/>
            <a:ext cx="8299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 Neue Medium"/>
              </a:rPr>
              <a:t>Math Sequence: Adaptive Learning Across Courses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368639" y="2277945"/>
            <a:ext cx="838200" cy="79414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016840" y="2277945"/>
            <a:ext cx="1434703" cy="313729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7" name="Right Arrow 16"/>
          <p:cNvSpPr/>
          <p:nvPr/>
        </p:nvSpPr>
        <p:spPr bwMode="auto">
          <a:xfrm>
            <a:off x="4429257" y="2064602"/>
            <a:ext cx="905256" cy="34289"/>
          </a:xfrm>
          <a:prstGeom prst="rightArrow">
            <a:avLst/>
          </a:prstGeom>
          <a:solidFill>
            <a:schemeClr val="tx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170818"/>
              </p:ext>
            </p:extLst>
          </p:nvPr>
        </p:nvGraphicFramePr>
        <p:xfrm>
          <a:off x="2001119" y="1618031"/>
          <a:ext cx="8329999" cy="4694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1237029" y="2975763"/>
            <a:ext cx="1297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Percent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93346" y="87722"/>
            <a:ext cx="9181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 Neue Medium"/>
              </a:rPr>
              <a:t>Online College Algebra: </a:t>
            </a:r>
          </a:p>
          <a:p>
            <a:r>
              <a:rPr lang="en-US" sz="4400" dirty="0">
                <a:latin typeface="Helvetica Neue Medium"/>
              </a:rPr>
              <a:t>Success Rates by Semester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9280" y="1885387"/>
            <a:ext cx="28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Helvetica Neue Medium"/>
              </a:rPr>
              <a:t>Realizeit</a:t>
            </a:r>
            <a:r>
              <a:rPr lang="en-US" sz="2400" dirty="0">
                <a:latin typeface="Helvetica Neue Medium"/>
              </a:rPr>
              <a:t> Redesign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14718" y="2347051"/>
            <a:ext cx="0" cy="82800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46163" y="6165105"/>
            <a:ext cx="249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Semesters Offered</a:t>
            </a:r>
          </a:p>
        </p:txBody>
      </p:sp>
    </p:spTree>
    <p:extLst>
      <p:ext uri="{BB962C8B-B14F-4D97-AF65-F5344CB8AC3E}">
        <p14:creationId xmlns:p14="http://schemas.microsoft.com/office/powerpoint/2010/main" val="38574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DISCUSSION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10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55" y="6087031"/>
            <a:ext cx="571343" cy="770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1962" y="4085118"/>
            <a:ext cx="2940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Thomas Cavanagh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cavanagh@ucf.edu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tbcavanagh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cdl.ucf.edu  |   ucf.edu/online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32" y="1317135"/>
            <a:ext cx="439522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51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b="1" smtClean="0"/>
              <a:t>Academic Year </a:t>
            </a:r>
            <a:br>
              <a:rPr lang="en-US" b="1" smtClean="0"/>
            </a:br>
            <a:r>
              <a:rPr lang="en-US" b="1" smtClean="0"/>
              <a:t>2016-2017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9300" y="2019299"/>
            <a:ext cx="9290050" cy="4127501"/>
          </a:xfrm>
        </p:spPr>
        <p:txBody>
          <a:bodyPr>
            <a:normAutofit/>
          </a:bodyPr>
          <a:lstStyle/>
          <a:p>
            <a:r>
              <a:rPr lang="en-US" b="1" dirty="0" smtClean="0"/>
              <a:t>42.2% </a:t>
            </a:r>
            <a:r>
              <a:rPr lang="en-US" dirty="0"/>
              <a:t>total university SCH online/blended</a:t>
            </a:r>
          </a:p>
          <a:p>
            <a:pPr lvl="1"/>
            <a:r>
              <a:rPr lang="en-US" b="1" dirty="0" smtClean="0"/>
              <a:t>32.5%</a:t>
            </a:r>
            <a:r>
              <a:rPr lang="en-US" dirty="0" smtClean="0"/>
              <a:t> fully online SCH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81% </a:t>
            </a:r>
            <a:r>
              <a:rPr lang="en-US" dirty="0"/>
              <a:t>of all students took at least one </a:t>
            </a:r>
            <a:r>
              <a:rPr lang="en-US" dirty="0" smtClean="0"/>
              <a:t>online/blended course</a:t>
            </a:r>
            <a:endParaRPr lang="en-US" dirty="0"/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83.7%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all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undergraduates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62.8%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all graduate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students</a:t>
            </a:r>
          </a:p>
          <a:p>
            <a:pPr lvl="1"/>
            <a:r>
              <a:rPr lang="en-US" b="1" dirty="0" smtClean="0"/>
              <a:t>72% </a:t>
            </a:r>
            <a:r>
              <a:rPr lang="en-US" dirty="0" smtClean="0"/>
              <a:t>of all students took at least one fully online course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74.9%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all undergraduates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52.6%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all graduate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students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0817" y="365127"/>
            <a:ext cx="9088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b="1" smtClean="0"/>
              <a:t>Academic Year </a:t>
            </a:r>
            <a:br>
              <a:rPr lang="en-US" b="1" smtClean="0"/>
            </a:br>
            <a:r>
              <a:rPr lang="en-US" b="1" smtClean="0"/>
              <a:t>2016-2017</a:t>
            </a:r>
            <a:endParaRPr lang="en-US" b="1" dirty="0"/>
          </a:p>
        </p:txBody>
      </p:sp>
      <p:sp>
        <p:nvSpPr>
          <p:cNvPr id="7" name="Content Placeholder 4"/>
          <p:cNvSpPr>
            <a:spLocks noGrp="1"/>
          </p:cNvSpPr>
          <p:nvPr/>
        </p:nvSpPr>
        <p:spPr>
          <a:xfrm>
            <a:off x="950817" y="1793408"/>
            <a:ext cx="4288500" cy="4845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Colleges over 50% online SCH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Nursing 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63.5%  | 48%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Health &amp; Public Affairs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62.9%  |  53.4%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Hospitality 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62%  |   18.4%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Business </a:t>
            </a:r>
          </a:p>
          <a:p>
            <a:pPr marL="685800" lvl="3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58.9%  |  (&lt;.01 blended)</a:t>
            </a:r>
          </a:p>
        </p:txBody>
      </p:sp>
      <p:sp>
        <p:nvSpPr>
          <p:cNvPr id="8" name="Content Placeholder 5"/>
          <p:cNvSpPr>
            <a:spLocks noGrp="1"/>
          </p:cNvSpPr>
          <p:nvPr/>
        </p:nvSpPr>
        <p:spPr>
          <a:xfrm>
            <a:off x="5445398" y="1801245"/>
            <a:ext cx="4337915" cy="4845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dirty="0"/>
              <a:t>Colleges over 25% online SCH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Undergrad Studies 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47.2%  |   33.4%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Arts and Humanities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47.1%  |  36.6%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Graduate Studies 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42.1%  |   16.4%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Sciences 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34.5% |   23.9% online only</a:t>
            </a:r>
          </a:p>
          <a:p>
            <a:pPr lvl="1">
              <a:buFont typeface="Courier New" charset="0"/>
              <a:buChar char="o"/>
            </a:pPr>
            <a:r>
              <a:rPr lang="en-US" sz="2400" dirty="0"/>
              <a:t>Education</a:t>
            </a:r>
          </a:p>
          <a:p>
            <a:pPr marL="685800" lvl="3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31.3% |   18.6% online only</a:t>
            </a:r>
          </a:p>
        </p:txBody>
      </p:sp>
    </p:spTree>
    <p:extLst>
      <p:ext uri="{BB962C8B-B14F-4D97-AF65-F5344CB8AC3E}">
        <p14:creationId xmlns:p14="http://schemas.microsoft.com/office/powerpoint/2010/main" val="15256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58744"/>
              </p:ext>
            </p:extLst>
          </p:nvPr>
        </p:nvGraphicFramePr>
        <p:xfrm>
          <a:off x="1762125" y="147204"/>
          <a:ext cx="866775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3978457" y="3874944"/>
            <a:ext cx="5747435" cy="1428750"/>
          </a:xfrm>
        </p:spPr>
        <p:txBody>
          <a:bodyPr anchor="t"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UCF Today:</a:t>
            </a:r>
            <a:b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64,300+ Students</a:t>
            </a:r>
            <a:endParaRPr lang="en-US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102549" y="6567986"/>
            <a:ext cx="735651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840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969"/>
              </p:ext>
            </p:extLst>
          </p:nvPr>
        </p:nvGraphicFramePr>
        <p:xfrm>
          <a:off x="1914525" y="284885"/>
          <a:ext cx="866775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3699345" y="3933826"/>
            <a:ext cx="6689544" cy="1428750"/>
          </a:xfrm>
        </p:spPr>
        <p:txBody>
          <a:bodyPr anchor="t"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Without Online Learning:</a:t>
            </a:r>
            <a:b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40,000 Students</a:t>
            </a:r>
            <a:endParaRPr lang="en-US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52651" y="365127"/>
            <a:ext cx="709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 sz="4000" b="1" smtClean="0">
                <a:latin typeface="Helvetica" panose="020B0604020202020204" pitchFamily="34" charset="0"/>
                <a:cs typeface="Helvetica" panose="020B0604020202020204" pitchFamily="34" charset="0"/>
              </a:rPr>
              <a:t>Online Exclusive Headcount by Semester</a:t>
            </a:r>
            <a:endParaRPr lang="en-US" sz="4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02549" y="6567986"/>
            <a:ext cx="735651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300" b="0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808294"/>
              </p:ext>
            </p:extLst>
          </p:nvPr>
        </p:nvGraphicFramePr>
        <p:xfrm>
          <a:off x="2251263" y="1661627"/>
          <a:ext cx="7530047" cy="477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66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230688"/>
              </p:ext>
            </p:extLst>
          </p:nvPr>
        </p:nvGraphicFramePr>
        <p:xfrm>
          <a:off x="2254641" y="452439"/>
          <a:ext cx="7718035" cy="536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832422"/>
            <a:ext cx="2822454" cy="713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6169" y="5996558"/>
            <a:ext cx="370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Reduced Fees for online students</a:t>
            </a:r>
          </a:p>
        </p:txBody>
      </p:sp>
    </p:spTree>
    <p:extLst>
      <p:ext uri="{BB962C8B-B14F-4D97-AF65-F5344CB8AC3E}">
        <p14:creationId xmlns:p14="http://schemas.microsoft.com/office/powerpoint/2010/main" val="6172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2.xml><?xml version="1.0" encoding="utf-8"?>
<a:theme xmlns:a="http://schemas.openxmlformats.org/drawingml/2006/main" name="DL Germany--color handouts">
  <a:themeElements>
    <a:clrScheme name="Custom 8">
      <a:dk1>
        <a:srgbClr val="CC0099"/>
      </a:dk1>
      <a:lt1>
        <a:srgbClr val="FFFF00"/>
      </a:lt1>
      <a:dk2>
        <a:srgbClr val="0066FF"/>
      </a:dk2>
      <a:lt2>
        <a:srgbClr val="CCFFFF"/>
      </a:lt2>
      <a:accent1>
        <a:srgbClr val="33CCFF"/>
      </a:accent1>
      <a:accent2>
        <a:srgbClr val="FF0066"/>
      </a:accent2>
      <a:accent3>
        <a:srgbClr val="AAB8FF"/>
      </a:accent3>
      <a:accent4>
        <a:srgbClr val="DADA00"/>
      </a:accent4>
      <a:accent5>
        <a:srgbClr val="ADE2FF"/>
      </a:accent5>
      <a:accent6>
        <a:srgbClr val="E7005C"/>
      </a:accent6>
      <a:hlink>
        <a:srgbClr val="FFFF00"/>
      </a:hlink>
      <a:folHlink>
        <a:srgbClr val="FFFF66"/>
      </a:folHlink>
    </a:clrScheme>
    <a:fontScheme name="DL Germany--color handou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 Germany--color handouts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 Germany--color handouts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 Germany--color handout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 Germany--color handouts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B9216-7398-604A-B9FD-D1480978F082}" vid="{A9DCC503-974D-6543-8D56-03BC16D1515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UCF Brand-Standard Size Powerpoint</Template>
  <TotalTime>2072</TotalTime>
  <Words>669</Words>
  <Application>Microsoft Office PowerPoint</Application>
  <PresentationFormat>Widescreen</PresentationFormat>
  <Paragraphs>243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Arial</vt:lpstr>
      <vt:lpstr>Calibri</vt:lpstr>
      <vt:lpstr>Courier New</vt:lpstr>
      <vt:lpstr>Helvetica</vt:lpstr>
      <vt:lpstr>Helvetica Neue</vt:lpstr>
      <vt:lpstr>Helvetica Neue Medium</vt:lpstr>
      <vt:lpstr>Times New Roman</vt:lpstr>
      <vt:lpstr>Wingdings 2</vt:lpstr>
      <vt:lpstr>Office Theme</vt:lpstr>
      <vt:lpstr>DL Germany--color handouts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UCF Today: 64,300+ Students</vt:lpstr>
      <vt:lpstr>Without Online Learning: 40,000 Students</vt:lpstr>
      <vt:lpstr>PowerPoint Presentation</vt:lpstr>
      <vt:lpstr>PowerPoint Presentation</vt:lpstr>
      <vt:lpstr>UCF Online TransferConnect State College Partners</vt:lpstr>
      <vt:lpstr>PowerPoint Presentation</vt:lpstr>
      <vt:lpstr>QUALITY</vt:lpstr>
      <vt:lpstr>PowerPoint Presentation</vt:lpstr>
      <vt:lpstr>PowerPoint Presentation</vt:lpstr>
      <vt:lpstr>PowerPoint Presentation</vt:lpstr>
      <vt:lpstr>PowerPoint Presentation</vt:lpstr>
      <vt:lpstr> A comparison of excellent ratings by course modality--unadjusted and adjusted for instructors satisfying the Rule</vt:lpstr>
      <vt:lpstr>PowerPoint Presentation</vt:lpstr>
      <vt:lpstr>PowerPoint Presentation</vt:lpstr>
      <vt:lpstr>PowerPoint Presentation</vt:lpstr>
      <vt:lpstr>PowerPoint Presentation</vt:lpstr>
      <vt:lpstr>AFFORDABILITY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Integrations</vt:lpstr>
      <vt:lpstr>Student Performance Dashboard</vt:lpstr>
      <vt:lpstr>Personalized Adaptive Learning</vt:lpstr>
      <vt:lpstr>Reduced Seat Time Adaptive</vt:lpstr>
      <vt:lpstr>Adaptive Research</vt:lpstr>
      <vt:lpstr>Student Survey Collaboration (UCF-CTU):  Students who would take another adaptive learning course</vt:lpstr>
      <vt:lpstr>Psychology: Mean Module Scores by Course Success</vt:lpstr>
      <vt:lpstr>PowerPoint Presentation</vt:lpstr>
      <vt:lpstr>PowerPoint Presentation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Title VERSION A</dc:title>
  <dc:creator>Microsoft Office User</dc:creator>
  <cp:lastModifiedBy>Anna Finn</cp:lastModifiedBy>
  <cp:revision>88</cp:revision>
  <cp:lastPrinted>2017-07-27T21:00:54Z</cp:lastPrinted>
  <dcterms:created xsi:type="dcterms:W3CDTF">2016-09-13T13:48:41Z</dcterms:created>
  <dcterms:modified xsi:type="dcterms:W3CDTF">2018-10-30T18:52:41Z</dcterms:modified>
</cp:coreProperties>
</file>